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9" r:id="rId3"/>
    <p:sldId id="258" r:id="rId4"/>
    <p:sldId id="260" r:id="rId5"/>
    <p:sldId id="262" r:id="rId6"/>
    <p:sldId id="263" r:id="rId7"/>
    <p:sldId id="264" r:id="rId8"/>
    <p:sldId id="265" r:id="rId9"/>
    <p:sldId id="266" r:id="rId10"/>
    <p:sldId id="267" r:id="rId11"/>
    <p:sldId id="268" r:id="rId12"/>
    <p:sldId id="269" r:id="rId13"/>
    <p:sldId id="270" r:id="rId14"/>
  </p:sldIdLst>
  <p:sldSz cx="9906000" cy="6858000" type="A4"/>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438"/>
    <a:srgbClr val="102940"/>
    <a:srgbClr val="BFD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4" autoAdjust="0"/>
    <p:restoredTop sz="94660"/>
  </p:normalViewPr>
  <p:slideViewPr>
    <p:cSldViewPr snapToGrid="0">
      <p:cViewPr>
        <p:scale>
          <a:sx n="100" d="100"/>
          <a:sy n="100" d="100"/>
        </p:scale>
        <p:origin x="-444" y="22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pt-BR" smtClean="0"/>
              <a:t>Clique para editar o título mestre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4C31AA79-4019-4350-9C7B-610F9B53FAB5}" type="datetimeFigureOut">
              <a:rPr lang="pt-BR" smtClean="0"/>
              <a:t>09/06/2015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2905E13-6BE4-4555-A1A3-4AC844387B37}" type="slidenum">
              <a:rPr lang="pt-BR" smtClean="0"/>
              <a:t>‹nº›</a:t>
            </a:fld>
            <a:endParaRPr lang="pt-BR"/>
          </a:p>
        </p:txBody>
      </p:sp>
    </p:spTree>
    <p:extLst>
      <p:ext uri="{BB962C8B-B14F-4D97-AF65-F5344CB8AC3E}">
        <p14:creationId xmlns:p14="http://schemas.microsoft.com/office/powerpoint/2010/main" val="2002054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C31AA79-4019-4350-9C7B-610F9B53FAB5}" type="datetimeFigureOut">
              <a:rPr lang="pt-BR" smtClean="0"/>
              <a:t>09/06/2015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2905E13-6BE4-4555-A1A3-4AC844387B37}" type="slidenum">
              <a:rPr lang="pt-BR" smtClean="0"/>
              <a:t>‹nº›</a:t>
            </a:fld>
            <a:endParaRPr lang="pt-BR"/>
          </a:p>
        </p:txBody>
      </p:sp>
    </p:spTree>
    <p:extLst>
      <p:ext uri="{BB962C8B-B14F-4D97-AF65-F5344CB8AC3E}">
        <p14:creationId xmlns:p14="http://schemas.microsoft.com/office/powerpoint/2010/main" val="1454069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C31AA79-4019-4350-9C7B-610F9B53FAB5}" type="datetimeFigureOut">
              <a:rPr lang="pt-BR" smtClean="0"/>
              <a:t>09/06/2015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2905E13-6BE4-4555-A1A3-4AC844387B37}" type="slidenum">
              <a:rPr lang="pt-BR" smtClean="0"/>
              <a:t>‹nº›</a:t>
            </a:fld>
            <a:endParaRPr lang="pt-BR"/>
          </a:p>
        </p:txBody>
      </p:sp>
    </p:spTree>
    <p:extLst>
      <p:ext uri="{BB962C8B-B14F-4D97-AF65-F5344CB8AC3E}">
        <p14:creationId xmlns:p14="http://schemas.microsoft.com/office/powerpoint/2010/main" val="1673427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C31AA79-4019-4350-9C7B-610F9B53FAB5}" type="datetimeFigureOut">
              <a:rPr lang="pt-BR" smtClean="0"/>
              <a:t>09/06/2015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2905E13-6BE4-4555-A1A3-4AC844387B37}" type="slidenum">
              <a:rPr lang="pt-BR" smtClean="0"/>
              <a:t>‹nº›</a:t>
            </a:fld>
            <a:endParaRPr lang="pt-BR"/>
          </a:p>
        </p:txBody>
      </p:sp>
    </p:spTree>
    <p:extLst>
      <p:ext uri="{BB962C8B-B14F-4D97-AF65-F5344CB8AC3E}">
        <p14:creationId xmlns:p14="http://schemas.microsoft.com/office/powerpoint/2010/main" val="538519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pt-BR" smtClean="0"/>
              <a:t>Clique para editar o título mestre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4C31AA79-4019-4350-9C7B-610F9B53FAB5}" type="datetimeFigureOut">
              <a:rPr lang="pt-BR" smtClean="0"/>
              <a:t>09/06/2015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2905E13-6BE4-4555-A1A3-4AC844387B37}" type="slidenum">
              <a:rPr lang="pt-BR" smtClean="0"/>
              <a:t>‹nº›</a:t>
            </a:fld>
            <a:endParaRPr lang="pt-BR"/>
          </a:p>
        </p:txBody>
      </p:sp>
    </p:spTree>
    <p:extLst>
      <p:ext uri="{BB962C8B-B14F-4D97-AF65-F5344CB8AC3E}">
        <p14:creationId xmlns:p14="http://schemas.microsoft.com/office/powerpoint/2010/main" val="4220666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4C31AA79-4019-4350-9C7B-610F9B53FAB5}" type="datetimeFigureOut">
              <a:rPr lang="pt-BR" smtClean="0"/>
              <a:t>09/06/2015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2905E13-6BE4-4555-A1A3-4AC844387B37}" type="slidenum">
              <a:rPr lang="pt-BR" smtClean="0"/>
              <a:t>‹nº›</a:t>
            </a:fld>
            <a:endParaRPr lang="pt-BR"/>
          </a:p>
        </p:txBody>
      </p:sp>
    </p:spTree>
    <p:extLst>
      <p:ext uri="{BB962C8B-B14F-4D97-AF65-F5344CB8AC3E}">
        <p14:creationId xmlns:p14="http://schemas.microsoft.com/office/powerpoint/2010/main" val="1498996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682329" y="2505075"/>
            <a:ext cx="4190702"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5014913" y="2505075"/>
            <a:ext cx="4211340"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4C31AA79-4019-4350-9C7B-610F9B53FAB5}" type="datetimeFigureOut">
              <a:rPr lang="pt-BR" smtClean="0"/>
              <a:t>09/06/2015</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F2905E13-6BE4-4555-A1A3-4AC844387B37}" type="slidenum">
              <a:rPr lang="pt-BR" smtClean="0"/>
              <a:t>‹nº›</a:t>
            </a:fld>
            <a:endParaRPr lang="pt-BR"/>
          </a:p>
        </p:txBody>
      </p:sp>
    </p:spTree>
    <p:extLst>
      <p:ext uri="{BB962C8B-B14F-4D97-AF65-F5344CB8AC3E}">
        <p14:creationId xmlns:p14="http://schemas.microsoft.com/office/powerpoint/2010/main" val="3488237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4C31AA79-4019-4350-9C7B-610F9B53FAB5}" type="datetimeFigureOut">
              <a:rPr lang="pt-BR" smtClean="0"/>
              <a:t>09/06/2015</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F2905E13-6BE4-4555-A1A3-4AC844387B37}" type="slidenum">
              <a:rPr lang="pt-BR" smtClean="0"/>
              <a:t>‹nº›</a:t>
            </a:fld>
            <a:endParaRPr lang="pt-BR"/>
          </a:p>
        </p:txBody>
      </p:sp>
    </p:spTree>
    <p:extLst>
      <p:ext uri="{BB962C8B-B14F-4D97-AF65-F5344CB8AC3E}">
        <p14:creationId xmlns:p14="http://schemas.microsoft.com/office/powerpoint/2010/main" val="3300356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1AA79-4019-4350-9C7B-610F9B53FAB5}" type="datetimeFigureOut">
              <a:rPr lang="pt-BR" smtClean="0"/>
              <a:t>09/06/2015</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F2905E13-6BE4-4555-A1A3-4AC844387B37}" type="slidenum">
              <a:rPr lang="pt-BR" smtClean="0"/>
              <a:t>‹nº›</a:t>
            </a:fld>
            <a:endParaRPr lang="pt-BR"/>
          </a:p>
        </p:txBody>
      </p:sp>
    </p:spTree>
    <p:extLst>
      <p:ext uri="{BB962C8B-B14F-4D97-AF65-F5344CB8AC3E}">
        <p14:creationId xmlns:p14="http://schemas.microsoft.com/office/powerpoint/2010/main" val="4022185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pt-BR" smtClean="0"/>
              <a:t>Clique para editar o título mestre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4C31AA79-4019-4350-9C7B-610F9B53FAB5}" type="datetimeFigureOut">
              <a:rPr lang="pt-BR" smtClean="0"/>
              <a:t>09/06/2015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2905E13-6BE4-4555-A1A3-4AC844387B37}" type="slidenum">
              <a:rPr lang="pt-BR" smtClean="0"/>
              <a:t>‹nº›</a:t>
            </a:fld>
            <a:endParaRPr lang="pt-BR"/>
          </a:p>
        </p:txBody>
      </p:sp>
    </p:spTree>
    <p:extLst>
      <p:ext uri="{BB962C8B-B14F-4D97-AF65-F5344CB8AC3E}">
        <p14:creationId xmlns:p14="http://schemas.microsoft.com/office/powerpoint/2010/main" val="4174606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4C31AA79-4019-4350-9C7B-610F9B53FAB5}" type="datetimeFigureOut">
              <a:rPr lang="pt-BR" smtClean="0"/>
              <a:t>09/06/2015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2905E13-6BE4-4555-A1A3-4AC844387B37}" type="slidenum">
              <a:rPr lang="pt-BR" smtClean="0"/>
              <a:t>‹nº›</a:t>
            </a:fld>
            <a:endParaRPr lang="pt-BR"/>
          </a:p>
        </p:txBody>
      </p:sp>
    </p:spTree>
    <p:extLst>
      <p:ext uri="{BB962C8B-B14F-4D97-AF65-F5344CB8AC3E}">
        <p14:creationId xmlns:p14="http://schemas.microsoft.com/office/powerpoint/2010/main" val="1214120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31AA79-4019-4350-9C7B-610F9B53FAB5}" type="datetimeFigureOut">
              <a:rPr lang="pt-BR" smtClean="0"/>
              <a:t>09/06/2015</a:t>
            </a:fld>
            <a:endParaRPr lang="pt-B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05E13-6BE4-4555-A1A3-4AC844387B37}" type="slidenum">
              <a:rPr lang="pt-BR" smtClean="0"/>
              <a:t>‹nº›</a:t>
            </a:fld>
            <a:endParaRPr lang="pt-BR"/>
          </a:p>
        </p:txBody>
      </p:sp>
    </p:spTree>
    <p:extLst>
      <p:ext uri="{BB962C8B-B14F-4D97-AF65-F5344CB8AC3E}">
        <p14:creationId xmlns:p14="http://schemas.microsoft.com/office/powerpoint/2010/main" val="27540592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6" name="CaixaDeTexto 5"/>
          <p:cNvSpPr txBox="1"/>
          <p:nvPr/>
        </p:nvSpPr>
        <p:spPr>
          <a:xfrm>
            <a:off x="3648075" y="4762500"/>
            <a:ext cx="4629150" cy="400110"/>
          </a:xfrm>
          <a:prstGeom prst="rect">
            <a:avLst/>
          </a:prstGeom>
          <a:noFill/>
        </p:spPr>
        <p:txBody>
          <a:bodyPr wrap="square" rtlCol="0">
            <a:spAutoFit/>
          </a:bodyPr>
          <a:lstStyle/>
          <a:p>
            <a:r>
              <a:rPr lang="pt-BR" sz="2000" b="1" i="1" dirty="0" smtClean="0">
                <a:latin typeface="Arial" pitchFamily="34" charset="0"/>
                <a:cs typeface="Arial" pitchFamily="34" charset="0"/>
              </a:rPr>
              <a:t>José Claudio Junqueira Ribeiro</a:t>
            </a:r>
            <a:endParaRPr lang="pt-BR" sz="2000" b="1" i="1" dirty="0">
              <a:latin typeface="Arial" pitchFamily="34" charset="0"/>
              <a:cs typeface="Arial" pitchFamily="34" charset="0"/>
            </a:endParaRPr>
          </a:p>
        </p:txBody>
      </p:sp>
      <p:sp>
        <p:nvSpPr>
          <p:cNvPr id="7" name="CaixaDeTexto 6"/>
          <p:cNvSpPr txBox="1"/>
          <p:nvPr/>
        </p:nvSpPr>
        <p:spPr>
          <a:xfrm>
            <a:off x="1142999" y="1495425"/>
            <a:ext cx="8048625" cy="1015663"/>
          </a:xfrm>
          <a:prstGeom prst="rect">
            <a:avLst/>
          </a:prstGeom>
          <a:noFill/>
        </p:spPr>
        <p:txBody>
          <a:bodyPr wrap="square" rtlCol="0">
            <a:spAutoFit/>
          </a:bodyPr>
          <a:lstStyle/>
          <a:p>
            <a:pPr algn="ctr"/>
            <a:r>
              <a:rPr lang="pt-BR" sz="2000" b="1" dirty="0">
                <a:latin typeface="Arial" pitchFamily="34" charset="0"/>
                <a:cs typeface="Arial" pitchFamily="34" charset="0"/>
              </a:rPr>
              <a:t>PAINEL II </a:t>
            </a:r>
            <a:endParaRPr lang="pt-BR" sz="2000" b="1" dirty="0" smtClean="0">
              <a:latin typeface="Arial" pitchFamily="34" charset="0"/>
              <a:cs typeface="Arial" pitchFamily="34" charset="0"/>
            </a:endParaRPr>
          </a:p>
          <a:p>
            <a:pPr algn="ctr"/>
            <a:r>
              <a:rPr lang="pt-BR" sz="2000" b="1" dirty="0" smtClean="0">
                <a:latin typeface="Arial" pitchFamily="34" charset="0"/>
                <a:cs typeface="Arial" pitchFamily="34" charset="0"/>
              </a:rPr>
              <a:t>Desafios </a:t>
            </a:r>
            <a:r>
              <a:rPr lang="pt-BR" sz="2000" b="1" dirty="0">
                <a:latin typeface="Arial" pitchFamily="34" charset="0"/>
                <a:cs typeface="Arial" pitchFamily="34" charset="0"/>
              </a:rPr>
              <a:t>e Oportunidades da Energia Renovável no Brasil</a:t>
            </a:r>
          </a:p>
          <a:p>
            <a:pPr algn="ctr"/>
            <a:endParaRPr lang="pt-BR" sz="2000" dirty="0"/>
          </a:p>
        </p:txBody>
      </p:sp>
      <p:sp>
        <p:nvSpPr>
          <p:cNvPr id="8" name="CaixaDeTexto 7"/>
          <p:cNvSpPr txBox="1"/>
          <p:nvPr/>
        </p:nvSpPr>
        <p:spPr>
          <a:xfrm>
            <a:off x="1695451" y="3514725"/>
            <a:ext cx="7410449" cy="830997"/>
          </a:xfrm>
          <a:prstGeom prst="rect">
            <a:avLst/>
          </a:prstGeom>
          <a:noFill/>
        </p:spPr>
        <p:txBody>
          <a:bodyPr wrap="square" rtlCol="0">
            <a:spAutoFit/>
          </a:bodyPr>
          <a:lstStyle/>
          <a:p>
            <a:r>
              <a:rPr lang="pt-BR" sz="2400" b="1" dirty="0">
                <a:latin typeface="Arial" pitchFamily="34" charset="0"/>
                <a:cs typeface="Arial" pitchFamily="34" charset="0"/>
              </a:rPr>
              <a:t>Fontes Renováveis e Licenciamento Ambiental</a:t>
            </a:r>
          </a:p>
          <a:p>
            <a:endParaRPr lang="pt-BR" sz="2400" dirty="0"/>
          </a:p>
        </p:txBody>
      </p:sp>
      <p:sp>
        <p:nvSpPr>
          <p:cNvPr id="9" name="CaixaDeTexto 8"/>
          <p:cNvSpPr txBox="1"/>
          <p:nvPr/>
        </p:nvSpPr>
        <p:spPr>
          <a:xfrm>
            <a:off x="6572250" y="5762625"/>
            <a:ext cx="1609725" cy="338554"/>
          </a:xfrm>
          <a:prstGeom prst="rect">
            <a:avLst/>
          </a:prstGeom>
          <a:noFill/>
        </p:spPr>
        <p:txBody>
          <a:bodyPr wrap="square" rtlCol="0">
            <a:spAutoFit/>
          </a:bodyPr>
          <a:lstStyle/>
          <a:p>
            <a:r>
              <a:rPr lang="pt-BR" sz="1600" b="1" i="1" dirty="0" smtClean="0">
                <a:latin typeface="Arial" pitchFamily="34" charset="0"/>
                <a:cs typeface="Arial" pitchFamily="34" charset="0"/>
              </a:rPr>
              <a:t>Junho 2015</a:t>
            </a:r>
            <a:endParaRPr lang="pt-BR" sz="1600" b="1" i="1" dirty="0">
              <a:latin typeface="Arial" pitchFamily="34" charset="0"/>
              <a:cs typeface="Arial" pitchFamily="34" charset="0"/>
            </a:endParaRPr>
          </a:p>
        </p:txBody>
      </p:sp>
      <p:sp>
        <p:nvSpPr>
          <p:cNvPr id="10" name="CaixaDeTexto 9"/>
          <p:cNvSpPr txBox="1"/>
          <p:nvPr/>
        </p:nvSpPr>
        <p:spPr>
          <a:xfrm>
            <a:off x="2190750" y="5838825"/>
            <a:ext cx="1790700" cy="338554"/>
          </a:xfrm>
          <a:prstGeom prst="rect">
            <a:avLst/>
          </a:prstGeom>
          <a:noFill/>
        </p:spPr>
        <p:txBody>
          <a:bodyPr wrap="square" rtlCol="0">
            <a:spAutoFit/>
          </a:bodyPr>
          <a:lstStyle/>
          <a:p>
            <a:r>
              <a:rPr lang="pt-BR" sz="1600" b="1" i="1" dirty="0" smtClean="0">
                <a:latin typeface="Arial" pitchFamily="34" charset="0"/>
                <a:cs typeface="Arial" pitchFamily="34" charset="0"/>
              </a:rPr>
              <a:t>Belo Horizonte</a:t>
            </a:r>
            <a:endParaRPr lang="pt-BR" sz="1600" b="1" i="1" dirty="0">
              <a:latin typeface="Arial" pitchFamily="34" charset="0"/>
              <a:cs typeface="Arial" pitchFamily="34" charset="0"/>
            </a:endParaRPr>
          </a:p>
        </p:txBody>
      </p:sp>
    </p:spTree>
    <p:extLst>
      <p:ext uri="{BB962C8B-B14F-4D97-AF65-F5344CB8AC3E}">
        <p14:creationId xmlns:p14="http://schemas.microsoft.com/office/powerpoint/2010/main" val="1884681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p:nvPr/>
        </p:nvPicPr>
        <p:blipFill rotWithShape="1">
          <a:blip r:embed="rId2"/>
          <a:srcRect l="21910" t="63043" r="6417" b="8967"/>
          <a:stretch/>
        </p:blipFill>
        <p:spPr bwMode="auto">
          <a:xfrm>
            <a:off x="7467600" y="6172200"/>
            <a:ext cx="2419350" cy="666749"/>
          </a:xfrm>
          <a:prstGeom prst="rect">
            <a:avLst/>
          </a:prstGeom>
          <a:ln>
            <a:noFill/>
          </a:ln>
          <a:extLst>
            <a:ext uri="{53640926-AAD7-44D8-BBD7-CCE9431645EC}">
              <a14:shadowObscured xmlns:a14="http://schemas.microsoft.com/office/drawing/2010/main"/>
            </a:ext>
          </a:extLst>
        </p:spPr>
      </p:pic>
      <p:sp>
        <p:nvSpPr>
          <p:cNvPr id="3" name="CaixaDeTexto 2"/>
          <p:cNvSpPr txBox="1"/>
          <p:nvPr/>
        </p:nvSpPr>
        <p:spPr>
          <a:xfrm>
            <a:off x="1857375" y="361950"/>
            <a:ext cx="6362699" cy="400110"/>
          </a:xfrm>
          <a:prstGeom prst="rect">
            <a:avLst/>
          </a:prstGeom>
          <a:noFill/>
        </p:spPr>
        <p:txBody>
          <a:bodyPr wrap="square" rtlCol="0">
            <a:spAutoFit/>
          </a:bodyPr>
          <a:lstStyle/>
          <a:p>
            <a:r>
              <a:rPr lang="pt-BR" sz="2000" b="1" dirty="0" smtClean="0">
                <a:latin typeface="Arial" pitchFamily="34" charset="0"/>
                <a:cs typeface="Arial" pitchFamily="34" charset="0"/>
              </a:rPr>
              <a:t>Licenciamento de Fontes Renováveis de Energia </a:t>
            </a:r>
            <a:endParaRPr lang="pt-BR" sz="2000" b="1" dirty="0">
              <a:latin typeface="Arial" pitchFamily="34" charset="0"/>
              <a:cs typeface="Arial" pitchFamily="34" charset="0"/>
            </a:endParaRPr>
          </a:p>
        </p:txBody>
      </p:sp>
      <p:sp>
        <p:nvSpPr>
          <p:cNvPr id="5" name="CaixaDeTexto 4"/>
          <p:cNvSpPr txBox="1"/>
          <p:nvPr/>
        </p:nvSpPr>
        <p:spPr>
          <a:xfrm>
            <a:off x="3162301" y="809625"/>
            <a:ext cx="3457574" cy="369332"/>
          </a:xfrm>
          <a:prstGeom prst="rect">
            <a:avLst/>
          </a:prstGeom>
          <a:noFill/>
        </p:spPr>
        <p:txBody>
          <a:bodyPr wrap="square" rtlCol="0">
            <a:spAutoFit/>
          </a:bodyPr>
          <a:lstStyle/>
          <a:p>
            <a:r>
              <a:rPr lang="pt-BR" b="1" dirty="0" smtClean="0">
                <a:latin typeface="Arial" pitchFamily="34" charset="0"/>
                <a:cs typeface="Arial" pitchFamily="34" charset="0"/>
              </a:rPr>
              <a:t>Resolução CONAMA 237/97</a:t>
            </a:r>
            <a:endParaRPr lang="pt-BR" b="1" dirty="0">
              <a:latin typeface="Arial" pitchFamily="34" charset="0"/>
              <a:cs typeface="Arial" pitchFamily="34" charset="0"/>
            </a:endParaRPr>
          </a:p>
        </p:txBody>
      </p:sp>
      <p:sp>
        <p:nvSpPr>
          <p:cNvPr id="2" name="Retângulo 1"/>
          <p:cNvSpPr/>
          <p:nvPr/>
        </p:nvSpPr>
        <p:spPr>
          <a:xfrm>
            <a:off x="1457326" y="3277285"/>
            <a:ext cx="6953250" cy="3108543"/>
          </a:xfrm>
          <a:prstGeom prst="rect">
            <a:avLst/>
          </a:prstGeom>
        </p:spPr>
        <p:txBody>
          <a:bodyPr wrap="square">
            <a:spAutoFit/>
          </a:bodyPr>
          <a:lstStyle/>
          <a:p>
            <a:pPr algn="ctr"/>
            <a:r>
              <a:rPr lang="pt-BR" sz="1400" b="1" dirty="0">
                <a:latin typeface="Arial" pitchFamily="34" charset="0"/>
                <a:cs typeface="Arial" pitchFamily="34" charset="0"/>
              </a:rPr>
              <a:t>ANEXO 1 </a:t>
            </a:r>
            <a:endParaRPr lang="pt-BR" sz="1400" b="1" dirty="0" smtClean="0">
              <a:latin typeface="Arial" pitchFamily="34" charset="0"/>
              <a:cs typeface="Arial" pitchFamily="34" charset="0"/>
            </a:endParaRPr>
          </a:p>
          <a:p>
            <a:pPr algn="ctr"/>
            <a:endParaRPr lang="pt-BR" sz="1400" b="1" dirty="0">
              <a:latin typeface="Arial" pitchFamily="34" charset="0"/>
              <a:cs typeface="Arial" pitchFamily="34" charset="0"/>
            </a:endParaRPr>
          </a:p>
          <a:p>
            <a:r>
              <a:rPr lang="pt-BR" sz="1400" b="1" dirty="0">
                <a:latin typeface="Arial" pitchFamily="34" charset="0"/>
                <a:cs typeface="Arial" pitchFamily="34" charset="0"/>
              </a:rPr>
              <a:t>ATIVIDADES OU EMPREENDIMENTOS </a:t>
            </a:r>
            <a:br>
              <a:rPr lang="pt-BR" sz="1400" b="1" dirty="0">
                <a:latin typeface="Arial" pitchFamily="34" charset="0"/>
                <a:cs typeface="Arial" pitchFamily="34" charset="0"/>
              </a:rPr>
            </a:br>
            <a:r>
              <a:rPr lang="pt-BR" sz="1400" b="1" dirty="0">
                <a:latin typeface="Arial" pitchFamily="34" charset="0"/>
                <a:cs typeface="Arial" pitchFamily="34" charset="0"/>
              </a:rPr>
              <a:t>SUJEITAS AO LICENCIAMENTO AMBIENTAL</a:t>
            </a:r>
            <a:endParaRPr lang="pt-BR" sz="1400" dirty="0">
              <a:latin typeface="Arial" pitchFamily="34" charset="0"/>
              <a:cs typeface="Arial" pitchFamily="34" charset="0"/>
            </a:endParaRPr>
          </a:p>
          <a:p>
            <a:endParaRPr lang="pt-BR" sz="1400" b="1" dirty="0" smtClean="0">
              <a:latin typeface="Arial" pitchFamily="34" charset="0"/>
              <a:cs typeface="Arial" pitchFamily="34" charset="0"/>
            </a:endParaRPr>
          </a:p>
          <a:p>
            <a:r>
              <a:rPr lang="pt-BR" sz="1400" b="1" dirty="0" smtClean="0">
                <a:latin typeface="Arial" pitchFamily="34" charset="0"/>
                <a:cs typeface="Arial" pitchFamily="34" charset="0"/>
              </a:rPr>
              <a:t>Serviços </a:t>
            </a:r>
            <a:r>
              <a:rPr lang="pt-BR" sz="1400" b="1" dirty="0">
                <a:latin typeface="Arial" pitchFamily="34" charset="0"/>
                <a:cs typeface="Arial" pitchFamily="34" charset="0"/>
              </a:rPr>
              <a:t>de utilidade</a:t>
            </a:r>
            <a:endParaRPr lang="pt-BR" sz="1400" dirty="0">
              <a:latin typeface="Arial" pitchFamily="34" charset="0"/>
              <a:cs typeface="Arial" pitchFamily="34" charset="0"/>
            </a:endParaRPr>
          </a:p>
          <a:p>
            <a:pPr marL="285750" indent="-285750">
              <a:buFontTx/>
              <a:buChar char="-"/>
            </a:pPr>
            <a:r>
              <a:rPr lang="pt-BR" sz="1400" dirty="0" smtClean="0">
                <a:latin typeface="Arial" pitchFamily="34" charset="0"/>
                <a:cs typeface="Arial" pitchFamily="34" charset="0"/>
              </a:rPr>
              <a:t>produção </a:t>
            </a:r>
            <a:r>
              <a:rPr lang="pt-BR" sz="1400" dirty="0">
                <a:latin typeface="Arial" pitchFamily="34" charset="0"/>
                <a:cs typeface="Arial" pitchFamily="34" charset="0"/>
              </a:rPr>
              <a:t>de energia </a:t>
            </a:r>
            <a:r>
              <a:rPr lang="pt-BR" sz="1400" dirty="0" smtClean="0">
                <a:latin typeface="Arial" pitchFamily="34" charset="0"/>
                <a:cs typeface="Arial" pitchFamily="34" charset="0"/>
              </a:rPr>
              <a:t>termoelétrica</a:t>
            </a:r>
          </a:p>
          <a:p>
            <a:pPr marL="285750" indent="-285750">
              <a:buFontTx/>
              <a:buChar char="-"/>
            </a:pPr>
            <a:endParaRPr lang="pt-BR" sz="1400" dirty="0" smtClean="0">
              <a:latin typeface="Arial" pitchFamily="34" charset="0"/>
              <a:cs typeface="Arial" pitchFamily="34" charset="0"/>
            </a:endParaRPr>
          </a:p>
          <a:p>
            <a:r>
              <a:rPr lang="pt-BR" sz="1400" b="1" dirty="0">
                <a:latin typeface="Arial" pitchFamily="34" charset="0"/>
                <a:cs typeface="Arial" pitchFamily="34" charset="0"/>
              </a:rPr>
              <a:t>Obras civis</a:t>
            </a:r>
            <a:endParaRPr lang="pt-BR" sz="1400" dirty="0">
              <a:latin typeface="Arial" pitchFamily="34" charset="0"/>
              <a:cs typeface="Arial" pitchFamily="34" charset="0"/>
            </a:endParaRPr>
          </a:p>
          <a:p>
            <a:r>
              <a:rPr lang="pt-BR" sz="1400" dirty="0" smtClean="0">
                <a:latin typeface="Arial" pitchFamily="34" charset="0"/>
                <a:cs typeface="Arial" pitchFamily="34" charset="0"/>
              </a:rPr>
              <a:t>- </a:t>
            </a:r>
            <a:r>
              <a:rPr lang="pt-BR" sz="1400" dirty="0">
                <a:latin typeface="Arial" pitchFamily="34" charset="0"/>
                <a:cs typeface="Arial" pitchFamily="34" charset="0"/>
              </a:rPr>
              <a:t>barragens e diques</a:t>
            </a:r>
          </a:p>
          <a:p>
            <a:endParaRPr lang="pt-BR" sz="1400" b="1" dirty="0" smtClean="0">
              <a:latin typeface="Arial" pitchFamily="34" charset="0"/>
              <a:cs typeface="Arial" pitchFamily="34" charset="0"/>
            </a:endParaRPr>
          </a:p>
          <a:p>
            <a:r>
              <a:rPr lang="pt-BR" sz="1400" b="1" dirty="0" smtClean="0">
                <a:latin typeface="Arial" pitchFamily="34" charset="0"/>
                <a:cs typeface="Arial" pitchFamily="34" charset="0"/>
              </a:rPr>
              <a:t>Uso </a:t>
            </a:r>
            <a:r>
              <a:rPr lang="pt-BR" sz="1400" b="1" dirty="0">
                <a:latin typeface="Arial" pitchFamily="34" charset="0"/>
                <a:cs typeface="Arial" pitchFamily="34" charset="0"/>
              </a:rPr>
              <a:t>de recursos naturais</a:t>
            </a:r>
            <a:endParaRPr lang="pt-BR" sz="1400" dirty="0">
              <a:latin typeface="Arial" pitchFamily="34" charset="0"/>
              <a:cs typeface="Arial" pitchFamily="34" charset="0"/>
            </a:endParaRPr>
          </a:p>
          <a:p>
            <a:r>
              <a:rPr lang="pt-BR" sz="1400" dirty="0" smtClean="0">
                <a:latin typeface="Arial" pitchFamily="34" charset="0"/>
                <a:cs typeface="Arial" pitchFamily="34" charset="0"/>
              </a:rPr>
              <a:t>- </a:t>
            </a:r>
            <a:r>
              <a:rPr lang="pt-BR" sz="1400" dirty="0">
                <a:latin typeface="Arial" pitchFamily="34" charset="0"/>
                <a:cs typeface="Arial" pitchFamily="34" charset="0"/>
              </a:rPr>
              <a:t>exploração econômica da madeira ou lenha e subprodutos florestais</a:t>
            </a:r>
          </a:p>
          <a:p>
            <a:pPr marL="285750" indent="-285750">
              <a:buFontTx/>
              <a:buChar char="-"/>
            </a:pPr>
            <a:endParaRPr lang="pt-BR" sz="1400" dirty="0">
              <a:latin typeface="Arial" pitchFamily="34" charset="0"/>
              <a:cs typeface="Arial" pitchFamily="34" charset="0"/>
            </a:endParaRPr>
          </a:p>
        </p:txBody>
      </p:sp>
      <p:sp>
        <p:nvSpPr>
          <p:cNvPr id="6" name="Retângulo 5"/>
          <p:cNvSpPr/>
          <p:nvPr/>
        </p:nvSpPr>
        <p:spPr>
          <a:xfrm>
            <a:off x="390525" y="1218069"/>
            <a:ext cx="9144000" cy="1938992"/>
          </a:xfrm>
          <a:prstGeom prst="rect">
            <a:avLst/>
          </a:prstGeom>
        </p:spPr>
        <p:txBody>
          <a:bodyPr wrap="square">
            <a:spAutoFit/>
          </a:bodyPr>
          <a:lstStyle/>
          <a:p>
            <a:r>
              <a:rPr lang="pt-BR" sz="1200" dirty="0">
                <a:latin typeface="Arial" pitchFamily="34" charset="0"/>
                <a:cs typeface="Arial" pitchFamily="34" charset="0"/>
              </a:rPr>
              <a:t>Art. 2º- A localização, construção, instalação, ampliação, modificação e operação de empreendimentos e atividades utilizadoras de recursos ambientais consideradas efetiva ou potencialmente poluidoras, bem como os empreendimentos capazes, sob qualquer forma, de causar degradação ambiental, dependerão de prévio licenciamento do órgão ambiental competente, sem prejuízo de outras licenças legalmente exigíveis</a:t>
            </a:r>
            <a:r>
              <a:rPr lang="pt-BR" sz="1200" dirty="0" smtClean="0">
                <a:latin typeface="Arial" pitchFamily="34" charset="0"/>
                <a:cs typeface="Arial" pitchFamily="34" charset="0"/>
              </a:rPr>
              <a:t>.</a:t>
            </a:r>
          </a:p>
          <a:p>
            <a:endParaRPr lang="pt-BR" sz="1200" dirty="0">
              <a:latin typeface="Arial" pitchFamily="34" charset="0"/>
              <a:cs typeface="Arial" pitchFamily="34" charset="0"/>
            </a:endParaRPr>
          </a:p>
          <a:p>
            <a:r>
              <a:rPr lang="pt-BR" sz="1200" dirty="0">
                <a:latin typeface="Arial" pitchFamily="34" charset="0"/>
                <a:cs typeface="Arial" pitchFamily="34" charset="0"/>
              </a:rPr>
              <a:t>§ 1º- Estão sujeitos ao licenciamento ambiental os empreendimentos e</a:t>
            </a:r>
            <a:r>
              <a:rPr lang="pt-BR" sz="1200" i="1" dirty="0">
                <a:latin typeface="Arial" pitchFamily="34" charset="0"/>
                <a:cs typeface="Arial" pitchFamily="34" charset="0"/>
              </a:rPr>
              <a:t> </a:t>
            </a:r>
            <a:r>
              <a:rPr lang="pt-BR" sz="1200" dirty="0">
                <a:latin typeface="Arial" pitchFamily="34" charset="0"/>
                <a:cs typeface="Arial" pitchFamily="34" charset="0"/>
              </a:rPr>
              <a:t>as atividades relacionadas no Anexo 1, parte integrante desta Resolução. </a:t>
            </a:r>
            <a:endParaRPr lang="pt-BR" sz="1200" dirty="0" smtClean="0">
              <a:latin typeface="Arial" pitchFamily="34" charset="0"/>
              <a:cs typeface="Arial" pitchFamily="34" charset="0"/>
            </a:endParaRPr>
          </a:p>
          <a:p>
            <a:endParaRPr lang="pt-BR" sz="1200" dirty="0">
              <a:latin typeface="Arial" pitchFamily="34" charset="0"/>
              <a:cs typeface="Arial" pitchFamily="34" charset="0"/>
            </a:endParaRPr>
          </a:p>
          <a:p>
            <a:r>
              <a:rPr lang="pt-BR" sz="1200" dirty="0">
                <a:latin typeface="Arial" pitchFamily="34" charset="0"/>
                <a:cs typeface="Arial" pitchFamily="34" charset="0"/>
              </a:rPr>
              <a:t>§ 2º – Caberá ao órgão ambiental competente</a:t>
            </a:r>
            <a:r>
              <a:rPr lang="pt-BR" sz="1200" b="1" dirty="0">
                <a:latin typeface="Arial" pitchFamily="34" charset="0"/>
                <a:cs typeface="Arial" pitchFamily="34" charset="0"/>
              </a:rPr>
              <a:t> </a:t>
            </a:r>
            <a:r>
              <a:rPr lang="pt-BR" sz="1200" dirty="0">
                <a:latin typeface="Arial" pitchFamily="34" charset="0"/>
                <a:cs typeface="Arial" pitchFamily="34" charset="0"/>
              </a:rPr>
              <a:t>definir os critérios de exigibilidade, o detalhamento e a complementação do Anexo 1, levando em consideração as especificidades, os riscos ambientais, o porte e outras características do empreendimento ou atividade.</a:t>
            </a:r>
          </a:p>
        </p:txBody>
      </p:sp>
    </p:spTree>
    <p:extLst>
      <p:ext uri="{BB962C8B-B14F-4D97-AF65-F5344CB8AC3E}">
        <p14:creationId xmlns:p14="http://schemas.microsoft.com/office/powerpoint/2010/main" val="1733619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p:nvPr/>
        </p:nvPicPr>
        <p:blipFill rotWithShape="1">
          <a:blip r:embed="rId2"/>
          <a:srcRect l="21910" t="63043" r="6417" b="8967"/>
          <a:stretch/>
        </p:blipFill>
        <p:spPr bwMode="auto">
          <a:xfrm>
            <a:off x="7467600" y="6172200"/>
            <a:ext cx="2419350" cy="666749"/>
          </a:xfrm>
          <a:prstGeom prst="rect">
            <a:avLst/>
          </a:prstGeom>
          <a:ln>
            <a:noFill/>
          </a:ln>
          <a:extLst>
            <a:ext uri="{53640926-AAD7-44D8-BBD7-CCE9431645EC}">
              <a14:shadowObscured xmlns:a14="http://schemas.microsoft.com/office/drawing/2010/main"/>
            </a:ext>
          </a:extLst>
        </p:spPr>
      </p:pic>
      <p:sp>
        <p:nvSpPr>
          <p:cNvPr id="2" name="Retângulo 1"/>
          <p:cNvSpPr/>
          <p:nvPr/>
        </p:nvSpPr>
        <p:spPr>
          <a:xfrm>
            <a:off x="342900" y="1011615"/>
            <a:ext cx="8934450" cy="830997"/>
          </a:xfrm>
          <a:prstGeom prst="rect">
            <a:avLst/>
          </a:prstGeom>
        </p:spPr>
        <p:txBody>
          <a:bodyPr wrap="square">
            <a:spAutoFit/>
          </a:bodyPr>
          <a:lstStyle/>
          <a:p>
            <a:r>
              <a:rPr lang="pt-BR" sz="1200" dirty="0">
                <a:latin typeface="Arial" pitchFamily="34" charset="0"/>
                <a:cs typeface="Arial" pitchFamily="34" charset="0"/>
              </a:rPr>
              <a:t>Art. 1º - Os empreendimentos e atividades modificadoras do meio ambiente sujeitas ao licenciamento ambiental no nível estadual são aqueles enquadrados nas classes 3, 4, 5 e 6 , conforme a lista constante no Anexo Único desta Deliberação Normativa, cujo potencial poluidor/degradador geral é obtido após a conjugação dos potenciais impactos nos meios físico, biótico e antrópico, ressalvado o disposto na Deliberação Normativa CERH n.º 07, de 04 de novembro de 2002.</a:t>
            </a:r>
          </a:p>
        </p:txBody>
      </p:sp>
      <p:sp>
        <p:nvSpPr>
          <p:cNvPr id="5" name="CaixaDeTexto 4"/>
          <p:cNvSpPr txBox="1"/>
          <p:nvPr/>
        </p:nvSpPr>
        <p:spPr>
          <a:xfrm>
            <a:off x="1857375" y="228600"/>
            <a:ext cx="6362699" cy="400110"/>
          </a:xfrm>
          <a:prstGeom prst="rect">
            <a:avLst/>
          </a:prstGeom>
          <a:noFill/>
        </p:spPr>
        <p:txBody>
          <a:bodyPr wrap="square" rtlCol="0">
            <a:spAutoFit/>
          </a:bodyPr>
          <a:lstStyle/>
          <a:p>
            <a:r>
              <a:rPr lang="pt-BR" sz="2000" b="1" dirty="0" smtClean="0">
                <a:latin typeface="Arial" pitchFamily="34" charset="0"/>
                <a:cs typeface="Arial" pitchFamily="34" charset="0"/>
              </a:rPr>
              <a:t>Licenciamento de Fontes Renováveis de Energia </a:t>
            </a:r>
            <a:endParaRPr lang="pt-BR" sz="2000" b="1" dirty="0">
              <a:latin typeface="Arial" pitchFamily="34" charset="0"/>
              <a:cs typeface="Arial" pitchFamily="34" charset="0"/>
            </a:endParaRPr>
          </a:p>
        </p:txBody>
      </p:sp>
      <p:sp>
        <p:nvSpPr>
          <p:cNvPr id="6" name="CaixaDeTexto 5"/>
          <p:cNvSpPr txBox="1"/>
          <p:nvPr/>
        </p:nvSpPr>
        <p:spPr>
          <a:xfrm>
            <a:off x="3162301" y="657225"/>
            <a:ext cx="3457574" cy="369332"/>
          </a:xfrm>
          <a:prstGeom prst="rect">
            <a:avLst/>
          </a:prstGeom>
          <a:noFill/>
        </p:spPr>
        <p:txBody>
          <a:bodyPr wrap="square" rtlCol="0">
            <a:spAutoFit/>
          </a:bodyPr>
          <a:lstStyle/>
          <a:p>
            <a:r>
              <a:rPr lang="pt-BR" b="1" dirty="0" smtClean="0">
                <a:latin typeface="Arial" pitchFamily="34" charset="0"/>
                <a:cs typeface="Arial" pitchFamily="34" charset="0"/>
              </a:rPr>
              <a:t>Deliberação COPAM 74/04</a:t>
            </a:r>
            <a:endParaRPr lang="pt-BR" b="1" dirty="0">
              <a:latin typeface="Arial" pitchFamily="34" charset="0"/>
              <a:cs typeface="Arial" pitchFamily="34" charset="0"/>
            </a:endParaRPr>
          </a:p>
        </p:txBody>
      </p:sp>
      <p:sp>
        <p:nvSpPr>
          <p:cNvPr id="3" name="Retângulo 2"/>
          <p:cNvSpPr/>
          <p:nvPr/>
        </p:nvSpPr>
        <p:spPr>
          <a:xfrm>
            <a:off x="2534934" y="1844159"/>
            <a:ext cx="4325864" cy="338554"/>
          </a:xfrm>
          <a:prstGeom prst="rect">
            <a:avLst/>
          </a:prstGeom>
        </p:spPr>
        <p:txBody>
          <a:bodyPr wrap="none">
            <a:spAutoFit/>
          </a:bodyPr>
          <a:lstStyle/>
          <a:p>
            <a:r>
              <a:rPr lang="pt-BR" sz="1600" b="1" dirty="0"/>
              <a:t>LISTAGEM E – ATIVIDADES DE INFRA-ESTRUTURA</a:t>
            </a:r>
            <a:endParaRPr lang="pt-BR" sz="1600" dirty="0"/>
          </a:p>
        </p:txBody>
      </p:sp>
      <p:sp>
        <p:nvSpPr>
          <p:cNvPr id="7" name="Retângulo 6"/>
          <p:cNvSpPr/>
          <p:nvPr/>
        </p:nvSpPr>
        <p:spPr>
          <a:xfrm>
            <a:off x="847725" y="2208610"/>
            <a:ext cx="8067675" cy="4893647"/>
          </a:xfrm>
          <a:prstGeom prst="rect">
            <a:avLst/>
          </a:prstGeom>
        </p:spPr>
        <p:txBody>
          <a:bodyPr wrap="square">
            <a:spAutoFit/>
          </a:bodyPr>
          <a:lstStyle/>
          <a:p>
            <a:r>
              <a:rPr lang="pt-BR" sz="1200" b="1" dirty="0">
                <a:latin typeface="Arial" pitchFamily="34" charset="0"/>
                <a:cs typeface="Arial" pitchFamily="34" charset="0"/>
              </a:rPr>
              <a:t>E-02 </a:t>
            </a:r>
            <a:r>
              <a:rPr lang="pt-BR" sz="1200" b="1" dirty="0" smtClean="0">
                <a:latin typeface="Arial" pitchFamily="34" charset="0"/>
                <a:cs typeface="Arial" pitchFamily="34" charset="0"/>
              </a:rPr>
              <a:t>Infraestrutura </a:t>
            </a:r>
            <a:r>
              <a:rPr lang="pt-BR" sz="1200" b="1" dirty="0">
                <a:latin typeface="Arial" pitchFamily="34" charset="0"/>
                <a:cs typeface="Arial" pitchFamily="34" charset="0"/>
              </a:rPr>
              <a:t>de Energia </a:t>
            </a:r>
            <a:endParaRPr lang="pt-BR" sz="1200" dirty="0">
              <a:latin typeface="Arial" pitchFamily="34" charset="0"/>
              <a:cs typeface="Arial" pitchFamily="34" charset="0"/>
            </a:endParaRPr>
          </a:p>
          <a:p>
            <a:r>
              <a:rPr lang="pt-BR" sz="1200" dirty="0">
                <a:latin typeface="Arial" pitchFamily="34" charset="0"/>
                <a:cs typeface="Arial" pitchFamily="34" charset="0"/>
              </a:rPr>
              <a:t> </a:t>
            </a:r>
          </a:p>
          <a:p>
            <a:r>
              <a:rPr lang="pt-BR" sz="1200" b="1" dirty="0">
                <a:latin typeface="Arial" pitchFamily="34" charset="0"/>
                <a:cs typeface="Arial" pitchFamily="34" charset="0"/>
              </a:rPr>
              <a:t>E-02-01-1 Barragens de geração de energia – Hidrelétricas</a:t>
            </a:r>
            <a:r>
              <a:rPr lang="pt-BR" sz="1200" b="1" dirty="0" smtClean="0">
                <a:latin typeface="Arial" pitchFamily="34" charset="0"/>
                <a:cs typeface="Arial" pitchFamily="34" charset="0"/>
              </a:rPr>
              <a:t>.</a:t>
            </a:r>
            <a:r>
              <a:rPr lang="pt-BR" sz="1200" dirty="0">
                <a:latin typeface="Arial" pitchFamily="34" charset="0"/>
                <a:cs typeface="Arial" pitchFamily="34" charset="0"/>
              </a:rPr>
              <a:t> </a:t>
            </a:r>
          </a:p>
          <a:p>
            <a:r>
              <a:rPr lang="pt-BR" sz="1200" dirty="0">
                <a:latin typeface="Arial" pitchFamily="34" charset="0"/>
                <a:cs typeface="Arial" pitchFamily="34" charset="0"/>
              </a:rPr>
              <a:t>Pot. Poluidor/Degradador	Ar: P	Água: G	Solo: G		Geral: G</a:t>
            </a:r>
          </a:p>
          <a:p>
            <a:r>
              <a:rPr lang="pt-BR" sz="1200" dirty="0">
                <a:latin typeface="Arial" pitchFamily="34" charset="0"/>
                <a:cs typeface="Arial" pitchFamily="34" charset="0"/>
              </a:rPr>
              <a:t>	Porte:</a:t>
            </a:r>
          </a:p>
          <a:p>
            <a:r>
              <a:rPr lang="pt-BR" sz="1200" dirty="0">
                <a:latin typeface="Arial" pitchFamily="34" charset="0"/>
                <a:cs typeface="Arial" pitchFamily="34" charset="0"/>
              </a:rPr>
              <a:t> 	Área Inundada &lt; 150 ha e Capacidade Instalada &lt; 30MW	: pequeno</a:t>
            </a:r>
          </a:p>
          <a:p>
            <a:r>
              <a:rPr lang="pt-BR" sz="1200" dirty="0">
                <a:latin typeface="Arial" pitchFamily="34" charset="0"/>
                <a:cs typeface="Arial" pitchFamily="34" charset="0"/>
              </a:rPr>
              <a:t>	Área Inundada&gt; 1000 ha ou Capacidade Instalada &gt; 100MW: grande</a:t>
            </a:r>
          </a:p>
          <a:p>
            <a:r>
              <a:rPr lang="pt-BR" sz="1200" dirty="0">
                <a:latin typeface="Arial" pitchFamily="34" charset="0"/>
                <a:cs typeface="Arial" pitchFamily="34" charset="0"/>
              </a:rPr>
              <a:t>	Os demais								: médio </a:t>
            </a:r>
          </a:p>
          <a:p>
            <a:r>
              <a:rPr lang="pt-BR" sz="1200" dirty="0">
                <a:latin typeface="Arial" pitchFamily="34" charset="0"/>
                <a:cs typeface="Arial" pitchFamily="34" charset="0"/>
              </a:rPr>
              <a:t> </a:t>
            </a:r>
            <a:r>
              <a:rPr lang="pt-BR" sz="1200" b="1" dirty="0" smtClean="0">
                <a:latin typeface="Arial" pitchFamily="34" charset="0"/>
                <a:cs typeface="Arial" pitchFamily="34" charset="0"/>
              </a:rPr>
              <a:t>E-02-02-1 </a:t>
            </a:r>
            <a:r>
              <a:rPr lang="pt-BR" sz="1200" b="1" dirty="0">
                <a:latin typeface="Arial" pitchFamily="34" charset="0"/>
                <a:cs typeface="Arial" pitchFamily="34" charset="0"/>
              </a:rPr>
              <a:t>Produção de energia termoelétrica.</a:t>
            </a:r>
            <a:endParaRPr lang="pt-BR" sz="1200" dirty="0">
              <a:latin typeface="Arial" pitchFamily="34" charset="0"/>
              <a:cs typeface="Arial" pitchFamily="34" charset="0"/>
            </a:endParaRPr>
          </a:p>
          <a:p>
            <a:r>
              <a:rPr lang="pt-BR" sz="1200" dirty="0">
                <a:latin typeface="Arial" pitchFamily="34" charset="0"/>
                <a:cs typeface="Arial" pitchFamily="34" charset="0"/>
              </a:rPr>
              <a:t> </a:t>
            </a:r>
            <a:r>
              <a:rPr lang="pt-BR" sz="1200" dirty="0" smtClean="0">
                <a:latin typeface="Arial" pitchFamily="34" charset="0"/>
                <a:cs typeface="Arial" pitchFamily="34" charset="0"/>
              </a:rPr>
              <a:t>Pot</a:t>
            </a:r>
            <a:r>
              <a:rPr lang="pt-BR" sz="1200" dirty="0">
                <a:latin typeface="Arial" pitchFamily="34" charset="0"/>
                <a:cs typeface="Arial" pitchFamily="34" charset="0"/>
              </a:rPr>
              <a:t>. Poluidor/Degradador: Ar: G	 Água: G	Solo: G		Geral: G</a:t>
            </a:r>
          </a:p>
          <a:p>
            <a:r>
              <a:rPr lang="pt-BR" sz="1200" dirty="0">
                <a:latin typeface="Arial" pitchFamily="34" charset="0"/>
                <a:cs typeface="Arial" pitchFamily="34" charset="0"/>
              </a:rPr>
              <a:t>	Porte:</a:t>
            </a:r>
          </a:p>
          <a:p>
            <a:r>
              <a:rPr lang="pt-BR" sz="1200" dirty="0">
                <a:latin typeface="Arial" pitchFamily="34" charset="0"/>
                <a:cs typeface="Arial" pitchFamily="34" charset="0"/>
              </a:rPr>
              <a:t> 	Capacidade Instalada </a:t>
            </a:r>
            <a:r>
              <a:rPr lang="pt-BR" sz="1200" dirty="0">
                <a:latin typeface="Arial" pitchFamily="34" charset="0"/>
                <a:cs typeface="Arial" pitchFamily="34" charset="0"/>
                <a:sym typeface="Symbol"/>
              </a:rPr>
              <a:t></a:t>
            </a:r>
            <a:r>
              <a:rPr lang="pt-BR" sz="1200" dirty="0">
                <a:latin typeface="Arial" pitchFamily="34" charset="0"/>
                <a:cs typeface="Arial" pitchFamily="34" charset="0"/>
              </a:rPr>
              <a:t> 10 MW					: pequeno</a:t>
            </a:r>
          </a:p>
          <a:p>
            <a:r>
              <a:rPr lang="pt-BR" sz="1200" dirty="0">
                <a:latin typeface="Arial" pitchFamily="34" charset="0"/>
                <a:cs typeface="Arial" pitchFamily="34" charset="0"/>
              </a:rPr>
              <a:t>	Capacidade Instalada &gt; 100 MW			: grande</a:t>
            </a:r>
          </a:p>
          <a:p>
            <a:r>
              <a:rPr lang="pt-BR" sz="1200" dirty="0">
                <a:latin typeface="Arial" pitchFamily="34" charset="0"/>
                <a:cs typeface="Arial" pitchFamily="34" charset="0"/>
              </a:rPr>
              <a:t>	Os demais								: médio</a:t>
            </a:r>
          </a:p>
          <a:p>
            <a:r>
              <a:rPr lang="pt-BR" sz="1200" dirty="0">
                <a:latin typeface="Arial" pitchFamily="34" charset="0"/>
                <a:cs typeface="Arial" pitchFamily="34" charset="0"/>
              </a:rPr>
              <a:t> </a:t>
            </a:r>
            <a:r>
              <a:rPr lang="pt-BR" sz="1200" b="1" dirty="0" smtClean="0">
                <a:latin typeface="Arial" pitchFamily="34" charset="0"/>
                <a:cs typeface="Arial" pitchFamily="34" charset="0"/>
              </a:rPr>
              <a:t>E- </a:t>
            </a:r>
            <a:r>
              <a:rPr lang="pt-BR" sz="1200" b="1" dirty="0">
                <a:latin typeface="Arial" pitchFamily="34" charset="0"/>
                <a:cs typeface="Arial" pitchFamily="34" charset="0"/>
              </a:rPr>
              <a:t>02- 02 - 2 Geração de </a:t>
            </a:r>
            <a:r>
              <a:rPr lang="pt-BR" sz="1200" b="1" dirty="0" err="1">
                <a:latin typeface="Arial" pitchFamily="34" charset="0"/>
                <a:cs typeface="Arial" pitchFamily="34" charset="0"/>
              </a:rPr>
              <a:t>Bioeletricidade</a:t>
            </a:r>
            <a:r>
              <a:rPr lang="pt-BR" sz="1200" b="1" dirty="0">
                <a:latin typeface="Arial" pitchFamily="34" charset="0"/>
                <a:cs typeface="Arial" pitchFamily="34" charset="0"/>
              </a:rPr>
              <a:t> </a:t>
            </a:r>
            <a:r>
              <a:rPr lang="pt-BR" sz="1200" b="1" dirty="0" err="1">
                <a:latin typeface="Arial" pitchFamily="34" charset="0"/>
                <a:cs typeface="Arial" pitchFamily="34" charset="0"/>
              </a:rPr>
              <a:t>Sucroenergética</a:t>
            </a:r>
            <a:r>
              <a:rPr lang="pt-BR" sz="1200" b="1" dirty="0">
                <a:latin typeface="Arial" pitchFamily="34" charset="0"/>
                <a:cs typeface="Arial" pitchFamily="34" charset="0"/>
              </a:rPr>
              <a:t>.</a:t>
            </a:r>
            <a:r>
              <a:rPr lang="pt-BR" sz="1200" dirty="0">
                <a:latin typeface="Arial" pitchFamily="34" charset="0"/>
                <a:cs typeface="Arial" pitchFamily="34" charset="0"/>
              </a:rPr>
              <a:t>[117]</a:t>
            </a:r>
          </a:p>
          <a:p>
            <a:r>
              <a:rPr lang="pt-BR" sz="1200" dirty="0">
                <a:latin typeface="Arial" pitchFamily="34" charset="0"/>
                <a:cs typeface="Arial" pitchFamily="34" charset="0"/>
              </a:rPr>
              <a:t> 	Pot. Poluidor/Degradador: Ar: G Água: M Solo: M Geral: M</a:t>
            </a:r>
          </a:p>
          <a:p>
            <a:r>
              <a:rPr lang="pt-BR" sz="1200" dirty="0">
                <a:latin typeface="Arial" pitchFamily="34" charset="0"/>
                <a:cs typeface="Arial" pitchFamily="34" charset="0"/>
              </a:rPr>
              <a:t>	Porte: 		</a:t>
            </a:r>
          </a:p>
          <a:p>
            <a:r>
              <a:rPr lang="pt-BR" sz="1200" dirty="0">
                <a:latin typeface="Arial" pitchFamily="34" charset="0"/>
                <a:cs typeface="Arial" pitchFamily="34" charset="0"/>
              </a:rPr>
              <a:t> 	Capacidade Instalada ≤10 MW					: pequeno</a:t>
            </a:r>
          </a:p>
          <a:p>
            <a:r>
              <a:rPr lang="pt-BR" sz="1200" dirty="0">
                <a:latin typeface="Arial" pitchFamily="34" charset="0"/>
                <a:cs typeface="Arial" pitchFamily="34" charset="0"/>
              </a:rPr>
              <a:t>	10&lt;Capacidade Instalada ≤ 60 MW			: médio</a:t>
            </a:r>
          </a:p>
          <a:p>
            <a:r>
              <a:rPr lang="pt-BR" sz="1200" dirty="0">
                <a:latin typeface="Arial" pitchFamily="34" charset="0"/>
                <a:cs typeface="Arial" pitchFamily="34" charset="0"/>
              </a:rPr>
              <a:t>	Capacidade Instalada&gt;60 MW					: grande</a:t>
            </a:r>
          </a:p>
          <a:p>
            <a:r>
              <a:rPr lang="pt-BR" sz="1200" dirty="0">
                <a:latin typeface="Arial" pitchFamily="34" charset="0"/>
                <a:cs typeface="Arial" pitchFamily="34" charset="0"/>
              </a:rPr>
              <a:t> </a:t>
            </a:r>
          </a:p>
          <a:p>
            <a:endParaRPr lang="pt-BR" sz="1200" dirty="0">
              <a:latin typeface="Arial" pitchFamily="34" charset="0"/>
              <a:cs typeface="Arial" pitchFamily="34" charset="0"/>
            </a:endParaRPr>
          </a:p>
        </p:txBody>
      </p:sp>
    </p:spTree>
    <p:extLst>
      <p:ext uri="{BB962C8B-B14F-4D97-AF65-F5344CB8AC3E}">
        <p14:creationId xmlns:p14="http://schemas.microsoft.com/office/powerpoint/2010/main" val="3090854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p:nvPr/>
        </p:nvPicPr>
        <p:blipFill rotWithShape="1">
          <a:blip r:embed="rId2"/>
          <a:srcRect l="21910" t="63043" r="6417" b="8967"/>
          <a:stretch/>
        </p:blipFill>
        <p:spPr bwMode="auto">
          <a:xfrm>
            <a:off x="7467600" y="6172200"/>
            <a:ext cx="2419350" cy="666749"/>
          </a:xfrm>
          <a:prstGeom prst="rect">
            <a:avLst/>
          </a:prstGeom>
          <a:ln>
            <a:noFill/>
          </a:ln>
          <a:extLst>
            <a:ext uri="{53640926-AAD7-44D8-BBD7-CCE9431645EC}">
              <a14:shadowObscured xmlns:a14="http://schemas.microsoft.com/office/drawing/2010/main"/>
            </a:ext>
          </a:extLst>
        </p:spPr>
      </p:pic>
      <p:sp>
        <p:nvSpPr>
          <p:cNvPr id="2" name="Retângulo 1"/>
          <p:cNvSpPr/>
          <p:nvPr/>
        </p:nvSpPr>
        <p:spPr>
          <a:xfrm>
            <a:off x="200025" y="2563386"/>
            <a:ext cx="9553575" cy="3816429"/>
          </a:xfrm>
          <a:prstGeom prst="rect">
            <a:avLst/>
          </a:prstGeom>
        </p:spPr>
        <p:txBody>
          <a:bodyPr wrap="square">
            <a:spAutoFit/>
          </a:bodyPr>
          <a:lstStyle/>
          <a:p>
            <a:r>
              <a:rPr lang="pt-BR" sz="1100" dirty="0">
                <a:latin typeface="Arial" pitchFamily="34" charset="0"/>
                <a:cs typeface="Arial" pitchFamily="34" charset="0"/>
              </a:rPr>
              <a:t>O Conselho Nacional de Meio Ambiente (Conama) </a:t>
            </a:r>
            <a:r>
              <a:rPr lang="pt-BR" sz="1100" dirty="0" smtClean="0">
                <a:latin typeface="Arial" pitchFamily="34" charset="0"/>
                <a:cs typeface="Arial" pitchFamily="34" charset="0"/>
              </a:rPr>
              <a:t>aprovou</a:t>
            </a:r>
            <a:r>
              <a:rPr lang="pt-BR" sz="1100" dirty="0">
                <a:latin typeface="Arial" pitchFamily="34" charset="0"/>
                <a:cs typeface="Arial" pitchFamily="34" charset="0"/>
              </a:rPr>
              <a:t> </a:t>
            </a:r>
            <a:r>
              <a:rPr lang="pt-BR" sz="1100" dirty="0" smtClean="0">
                <a:latin typeface="Arial" pitchFamily="34" charset="0"/>
                <a:cs typeface="Arial" pitchFamily="34" charset="0"/>
              </a:rPr>
              <a:t>em 10/06/14, </a:t>
            </a:r>
            <a:r>
              <a:rPr lang="pt-BR" sz="1100" dirty="0">
                <a:latin typeface="Arial" pitchFamily="34" charset="0"/>
                <a:cs typeface="Arial" pitchFamily="34" charset="0"/>
              </a:rPr>
              <a:t>resolução que estabelece critérios e procedimentos para o licenciamento de parques eólicos instalados em terra. A medida, segundo a ministra </a:t>
            </a:r>
            <a:r>
              <a:rPr lang="pt-BR" sz="1100" dirty="0" err="1">
                <a:latin typeface="Arial" pitchFamily="34" charset="0"/>
                <a:cs typeface="Arial" pitchFamily="34" charset="0"/>
              </a:rPr>
              <a:t>Izabella</a:t>
            </a:r>
            <a:r>
              <a:rPr lang="pt-BR" sz="1100" dirty="0">
                <a:latin typeface="Arial" pitchFamily="34" charset="0"/>
                <a:cs typeface="Arial" pitchFamily="34" charset="0"/>
              </a:rPr>
              <a:t> Teixeira, “é de extrema importância para o País, porque trará segurança jurídica, atraindo investimentos para o setor elétrico e aumentando a participação de energia limpa na matriz elétrica do Brasil”.</a:t>
            </a:r>
            <a:br>
              <a:rPr lang="pt-BR" sz="1100" dirty="0">
                <a:latin typeface="Arial" pitchFamily="34" charset="0"/>
                <a:cs typeface="Arial" pitchFamily="34" charset="0"/>
              </a:rPr>
            </a:br>
            <a:r>
              <a:rPr lang="pt-BR" sz="1100" dirty="0">
                <a:latin typeface="Arial" pitchFamily="34" charset="0"/>
                <a:cs typeface="Arial" pitchFamily="34" charset="0"/>
              </a:rPr>
              <a:t/>
            </a:r>
            <a:br>
              <a:rPr lang="pt-BR" sz="1100" dirty="0">
                <a:latin typeface="Arial" pitchFamily="34" charset="0"/>
                <a:cs typeface="Arial" pitchFamily="34" charset="0"/>
              </a:rPr>
            </a:br>
            <a:r>
              <a:rPr lang="pt-BR" sz="1100" dirty="0">
                <a:latin typeface="Arial" pitchFamily="34" charset="0"/>
                <a:cs typeface="Arial" pitchFamily="34" charset="0"/>
              </a:rPr>
              <a:t>A ministra ressaltou a necessidade de estabelecer critérios também para o licenciamento de outros tipos de parques eólicos: “O Conama deverá agora fazer o mesmo para modernizar o licenciamento de empreendimentos de energia solar e para os parques eólicos “off </a:t>
            </a:r>
            <a:r>
              <a:rPr lang="pt-BR" sz="1100" dirty="0" err="1">
                <a:latin typeface="Arial" pitchFamily="34" charset="0"/>
                <a:cs typeface="Arial" pitchFamily="34" charset="0"/>
              </a:rPr>
              <a:t>shore</a:t>
            </a:r>
            <a:r>
              <a:rPr lang="pt-BR" sz="1100" dirty="0">
                <a:latin typeface="Arial" pitchFamily="34" charset="0"/>
                <a:cs typeface="Arial" pitchFamily="34" charset="0"/>
              </a:rPr>
              <a:t>”, aqueles que operam na plataforma marítima continental”. </a:t>
            </a:r>
            <a:br>
              <a:rPr lang="pt-BR" sz="1100" dirty="0">
                <a:latin typeface="Arial" pitchFamily="34" charset="0"/>
                <a:cs typeface="Arial" pitchFamily="34" charset="0"/>
              </a:rPr>
            </a:br>
            <a:r>
              <a:rPr lang="pt-BR" sz="1100" dirty="0">
                <a:latin typeface="Arial" pitchFamily="34" charset="0"/>
                <a:cs typeface="Arial" pitchFamily="34" charset="0"/>
              </a:rPr>
              <a:t/>
            </a:r>
            <a:br>
              <a:rPr lang="pt-BR" sz="1100" dirty="0">
                <a:latin typeface="Arial" pitchFamily="34" charset="0"/>
                <a:cs typeface="Arial" pitchFamily="34" charset="0"/>
              </a:rPr>
            </a:br>
            <a:r>
              <a:rPr lang="pt-BR" sz="1100" dirty="0">
                <a:latin typeface="Arial" pitchFamily="34" charset="0"/>
                <a:cs typeface="Arial" pitchFamily="34" charset="0"/>
              </a:rPr>
              <a:t>Ela lembrou que o Brasil vem obtendo bons resultados no combate ao desmatamento, graças à Política Nacional de Mudanças do Clima. “É hora de avançarmos mais em fontes limpas com a incorporação de tecnologias de ponta na produção de eletricidade”, destacou.</a:t>
            </a:r>
            <a:br>
              <a:rPr lang="pt-BR" sz="1100" dirty="0">
                <a:latin typeface="Arial" pitchFamily="34" charset="0"/>
                <a:cs typeface="Arial" pitchFamily="34" charset="0"/>
              </a:rPr>
            </a:br>
            <a:r>
              <a:rPr lang="pt-BR" sz="1100" dirty="0">
                <a:latin typeface="Arial" pitchFamily="34" charset="0"/>
                <a:cs typeface="Arial" pitchFamily="34" charset="0"/>
              </a:rPr>
              <a:t/>
            </a:r>
            <a:br>
              <a:rPr lang="pt-BR" sz="1100" dirty="0">
                <a:latin typeface="Arial" pitchFamily="34" charset="0"/>
                <a:cs typeface="Arial" pitchFamily="34" charset="0"/>
              </a:rPr>
            </a:br>
            <a:r>
              <a:rPr lang="pt-BR" sz="1100" dirty="0">
                <a:latin typeface="Arial" pitchFamily="34" charset="0"/>
                <a:cs typeface="Arial" pitchFamily="34" charset="0"/>
              </a:rPr>
              <a:t>A expectativa do Governo é que a oferta de energia eólica, um dos setores que mais crescem no mundo, seja ampliada, principalmente nos estados do Nordeste, que oferecem condições excelentes para o aproveitamento dos ventos. </a:t>
            </a:r>
            <a:br>
              <a:rPr lang="pt-BR" sz="1100" dirty="0">
                <a:latin typeface="Arial" pitchFamily="34" charset="0"/>
                <a:cs typeface="Arial" pitchFamily="34" charset="0"/>
              </a:rPr>
            </a:br>
            <a:r>
              <a:rPr lang="pt-BR" sz="1100" dirty="0">
                <a:latin typeface="Arial" pitchFamily="34" charset="0"/>
                <a:cs typeface="Arial" pitchFamily="34" charset="0"/>
              </a:rPr>
              <a:t/>
            </a:r>
            <a:br>
              <a:rPr lang="pt-BR" sz="1100" dirty="0">
                <a:latin typeface="Arial" pitchFamily="34" charset="0"/>
                <a:cs typeface="Arial" pitchFamily="34" charset="0"/>
              </a:rPr>
            </a:br>
            <a:r>
              <a:rPr lang="pt-BR" sz="1100" dirty="0">
                <a:latin typeface="Arial" pitchFamily="34" charset="0"/>
                <a:cs typeface="Arial" pitchFamily="34" charset="0"/>
              </a:rPr>
              <a:t>A ministra </a:t>
            </a:r>
            <a:r>
              <a:rPr lang="pt-BR" sz="1100" dirty="0" err="1">
                <a:latin typeface="Arial" pitchFamily="34" charset="0"/>
                <a:cs typeface="Arial" pitchFamily="34" charset="0"/>
              </a:rPr>
              <a:t>Izabella</a:t>
            </a:r>
            <a:r>
              <a:rPr lang="pt-BR" sz="1100" dirty="0">
                <a:latin typeface="Arial" pitchFamily="34" charset="0"/>
                <a:cs typeface="Arial" pitchFamily="34" charset="0"/>
              </a:rPr>
              <a:t> Teixeira destacou os conselheiros do Conama “compreenderam a importância estratégica da medida para o cumprimento das metas brasileiras de redução de emissões de CO2”, e atenderam à convocação para a reunião extraordinária. </a:t>
            </a:r>
            <a:br>
              <a:rPr lang="pt-BR" sz="1100" dirty="0">
                <a:latin typeface="Arial" pitchFamily="34" charset="0"/>
                <a:cs typeface="Arial" pitchFamily="34" charset="0"/>
              </a:rPr>
            </a:br>
            <a:r>
              <a:rPr lang="pt-BR" sz="1100" dirty="0">
                <a:latin typeface="Arial" pitchFamily="34" charset="0"/>
                <a:cs typeface="Arial" pitchFamily="34" charset="0"/>
              </a:rPr>
              <a:t/>
            </a:r>
            <a:br>
              <a:rPr lang="pt-BR" sz="1100" dirty="0">
                <a:latin typeface="Arial" pitchFamily="34" charset="0"/>
                <a:cs typeface="Arial" pitchFamily="34" charset="0"/>
              </a:rPr>
            </a:br>
            <a:r>
              <a:rPr lang="pt-BR" sz="1100" dirty="0">
                <a:latin typeface="Arial" pitchFamily="34" charset="0"/>
                <a:cs typeface="Arial" pitchFamily="34" charset="0"/>
              </a:rPr>
              <a:t>“A aprovação da resolução permitirá uma tomada de decisão mais transparente com relação ao licenciamento”, destacou. O texto base, aprovado na última reunião ordinária, em 28 de maio, sofreu pequenas alterações e foi submetido a uma votação de destaques, o que não levou mais que uma hora. “A uniformização do marco jurídico é de extrema importância para definir o papel dos estados, do governo federal e dos municípios nos procedimentos de licenciamento”, destacou.</a:t>
            </a:r>
            <a:br>
              <a:rPr lang="pt-BR" sz="1100" dirty="0">
                <a:latin typeface="Arial" pitchFamily="34" charset="0"/>
                <a:cs typeface="Arial" pitchFamily="34" charset="0"/>
              </a:rPr>
            </a:br>
            <a:endParaRPr lang="pt-BR" sz="1100" dirty="0">
              <a:latin typeface="Arial" pitchFamily="34" charset="0"/>
              <a:cs typeface="Arial" pitchFamily="34" charset="0"/>
            </a:endParaRPr>
          </a:p>
        </p:txBody>
      </p:sp>
      <p:sp>
        <p:nvSpPr>
          <p:cNvPr id="3" name="CaixaDeTexto 2"/>
          <p:cNvSpPr txBox="1"/>
          <p:nvPr/>
        </p:nvSpPr>
        <p:spPr>
          <a:xfrm>
            <a:off x="2600325" y="704850"/>
            <a:ext cx="4848225" cy="369332"/>
          </a:xfrm>
          <a:prstGeom prst="rect">
            <a:avLst/>
          </a:prstGeom>
          <a:noFill/>
        </p:spPr>
        <p:txBody>
          <a:bodyPr wrap="square" rtlCol="0">
            <a:spAutoFit/>
          </a:bodyPr>
          <a:lstStyle/>
          <a:p>
            <a:r>
              <a:rPr lang="pt-BR" b="1" dirty="0" smtClean="0">
                <a:latin typeface="Arial" pitchFamily="34" charset="0"/>
                <a:cs typeface="Arial" pitchFamily="34" charset="0"/>
              </a:rPr>
              <a:t>Resolução CONAMA 462 de 24/07/2014</a:t>
            </a:r>
            <a:endParaRPr lang="pt-BR" b="1" dirty="0">
              <a:latin typeface="Arial" pitchFamily="34" charset="0"/>
              <a:cs typeface="Arial" pitchFamily="34" charset="0"/>
            </a:endParaRPr>
          </a:p>
        </p:txBody>
      </p:sp>
      <p:sp>
        <p:nvSpPr>
          <p:cNvPr id="5" name="CaixaDeTexto 4"/>
          <p:cNvSpPr txBox="1"/>
          <p:nvPr/>
        </p:nvSpPr>
        <p:spPr>
          <a:xfrm>
            <a:off x="1857375" y="228600"/>
            <a:ext cx="6362699" cy="400110"/>
          </a:xfrm>
          <a:prstGeom prst="rect">
            <a:avLst/>
          </a:prstGeom>
          <a:noFill/>
        </p:spPr>
        <p:txBody>
          <a:bodyPr wrap="square" rtlCol="0">
            <a:spAutoFit/>
          </a:bodyPr>
          <a:lstStyle/>
          <a:p>
            <a:r>
              <a:rPr lang="pt-BR" sz="2000" b="1" dirty="0" smtClean="0">
                <a:latin typeface="Arial" pitchFamily="34" charset="0"/>
                <a:cs typeface="Arial" pitchFamily="34" charset="0"/>
              </a:rPr>
              <a:t>Licenciamento de Fontes Renováveis de Energia </a:t>
            </a:r>
            <a:endParaRPr lang="pt-BR" sz="2000" b="1" dirty="0">
              <a:latin typeface="Arial" pitchFamily="34" charset="0"/>
              <a:cs typeface="Arial" pitchFamily="34" charset="0"/>
            </a:endParaRPr>
          </a:p>
        </p:txBody>
      </p:sp>
      <p:sp>
        <p:nvSpPr>
          <p:cNvPr id="6" name="CaixaDeTexto 5"/>
          <p:cNvSpPr txBox="1"/>
          <p:nvPr/>
        </p:nvSpPr>
        <p:spPr>
          <a:xfrm>
            <a:off x="200025" y="1295400"/>
            <a:ext cx="9553575" cy="307777"/>
          </a:xfrm>
          <a:prstGeom prst="rect">
            <a:avLst/>
          </a:prstGeom>
          <a:noFill/>
        </p:spPr>
        <p:txBody>
          <a:bodyPr wrap="square" rtlCol="0">
            <a:spAutoFit/>
          </a:bodyPr>
          <a:lstStyle/>
          <a:p>
            <a:r>
              <a:rPr lang="pt-BR" sz="1400" b="1" i="1" dirty="0" smtClean="0">
                <a:latin typeface="Arial" pitchFamily="34" charset="0"/>
                <a:cs typeface="Arial" pitchFamily="34" charset="0"/>
              </a:rPr>
              <a:t>Considera que os empreendimentos de energia eólica como de baixo impacto, dispensados de EIA/RIMA</a:t>
            </a:r>
            <a:endParaRPr lang="pt-BR" sz="1400" b="1" i="1" dirty="0">
              <a:latin typeface="Arial" pitchFamily="34" charset="0"/>
              <a:cs typeface="Arial" pitchFamily="34" charset="0"/>
            </a:endParaRPr>
          </a:p>
        </p:txBody>
      </p:sp>
      <p:sp>
        <p:nvSpPr>
          <p:cNvPr id="7" name="CaixaDeTexto 6"/>
          <p:cNvSpPr txBox="1"/>
          <p:nvPr/>
        </p:nvSpPr>
        <p:spPr>
          <a:xfrm>
            <a:off x="276225" y="1828800"/>
            <a:ext cx="8943975" cy="523220"/>
          </a:xfrm>
          <a:prstGeom prst="rect">
            <a:avLst/>
          </a:prstGeom>
          <a:noFill/>
        </p:spPr>
        <p:txBody>
          <a:bodyPr wrap="square" rtlCol="0">
            <a:spAutoFit/>
          </a:bodyPr>
          <a:lstStyle/>
          <a:p>
            <a:r>
              <a:rPr lang="pt-BR" sz="1400" b="1" i="1" dirty="0" smtClean="0">
                <a:latin typeface="Arial" pitchFamily="34" charset="0"/>
                <a:cs typeface="Arial" pitchFamily="34" charset="0"/>
              </a:rPr>
              <a:t>Mas não em dunas, mangues, mata atlântica, zona costeira, amortecimento de UC, rotas de aves migratórias, impactos culturais, áreas de espécies ameaçadas</a:t>
            </a:r>
            <a:endParaRPr lang="pt-BR" sz="1400" b="1" i="1" dirty="0">
              <a:latin typeface="Arial" pitchFamily="34" charset="0"/>
              <a:cs typeface="Arial" pitchFamily="34" charset="0"/>
            </a:endParaRPr>
          </a:p>
        </p:txBody>
      </p:sp>
    </p:spTree>
    <p:extLst>
      <p:ext uri="{BB962C8B-B14F-4D97-AF65-F5344CB8AC3E}">
        <p14:creationId xmlns:p14="http://schemas.microsoft.com/office/powerpoint/2010/main" val="2955864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p:nvPr/>
        </p:nvPicPr>
        <p:blipFill rotWithShape="1">
          <a:blip r:embed="rId2"/>
          <a:srcRect l="21910" t="63043" r="6417" b="8967"/>
          <a:stretch/>
        </p:blipFill>
        <p:spPr bwMode="auto">
          <a:xfrm>
            <a:off x="7467600" y="6172200"/>
            <a:ext cx="2419350" cy="666749"/>
          </a:xfrm>
          <a:prstGeom prst="rect">
            <a:avLst/>
          </a:prstGeom>
          <a:ln>
            <a:noFill/>
          </a:ln>
          <a:extLst>
            <a:ext uri="{53640926-AAD7-44D8-BBD7-CCE9431645EC}">
              <a14:shadowObscured xmlns:a14="http://schemas.microsoft.com/office/drawing/2010/main"/>
            </a:ext>
          </a:extLst>
        </p:spPr>
      </p:pic>
      <p:pic>
        <p:nvPicPr>
          <p:cNvPr id="3" name="Imagem 2"/>
          <p:cNvPicPr/>
          <p:nvPr/>
        </p:nvPicPr>
        <p:blipFill rotWithShape="1">
          <a:blip r:embed="rId3"/>
          <a:srcRect l="51633" t="17121" r="18814" b="14129"/>
          <a:stretch/>
        </p:blipFill>
        <p:spPr bwMode="auto">
          <a:xfrm>
            <a:off x="914400" y="581025"/>
            <a:ext cx="4105275" cy="5486400"/>
          </a:xfrm>
          <a:prstGeom prst="rect">
            <a:avLst/>
          </a:prstGeom>
          <a:ln>
            <a:noFill/>
          </a:ln>
          <a:extLst>
            <a:ext uri="{53640926-AAD7-44D8-BBD7-CCE9431645EC}">
              <a14:shadowObscured xmlns:a14="http://schemas.microsoft.com/office/drawing/2010/main"/>
            </a:ext>
          </a:extLst>
        </p:spPr>
      </p:pic>
      <p:sp>
        <p:nvSpPr>
          <p:cNvPr id="5" name="Retângulo 4"/>
          <p:cNvSpPr/>
          <p:nvPr/>
        </p:nvSpPr>
        <p:spPr>
          <a:xfrm>
            <a:off x="5514975" y="581025"/>
            <a:ext cx="3943350" cy="2819400"/>
          </a:xfrm>
          <a:prstGeom prst="rect">
            <a:avLst/>
          </a:prstGeom>
          <a:solidFill>
            <a:srgbClr val="0E2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latin typeface="Arial" pitchFamily="34" charset="0"/>
                <a:cs typeface="Arial" pitchFamily="34" charset="0"/>
              </a:rPr>
              <a:t>LANÇAMENTO  </a:t>
            </a:r>
          </a:p>
          <a:p>
            <a:pPr algn="ctr"/>
            <a:endParaRPr lang="pt-BR" sz="2000" b="1" dirty="0" smtClean="0">
              <a:latin typeface="Arial" pitchFamily="34" charset="0"/>
              <a:cs typeface="Arial" pitchFamily="34" charset="0"/>
            </a:endParaRPr>
          </a:p>
          <a:p>
            <a:pPr algn="ctr"/>
            <a:r>
              <a:rPr lang="pt-BR" sz="2000" b="1" dirty="0" smtClean="0">
                <a:latin typeface="Arial" pitchFamily="34" charset="0"/>
                <a:cs typeface="Arial" pitchFamily="34" charset="0"/>
              </a:rPr>
              <a:t>22 de junho de 2015</a:t>
            </a:r>
          </a:p>
          <a:p>
            <a:pPr algn="ctr"/>
            <a:endParaRPr lang="pt-BR" dirty="0" smtClean="0"/>
          </a:p>
          <a:p>
            <a:pPr algn="ctr"/>
            <a:r>
              <a:rPr lang="pt-BR" sz="2000" dirty="0" smtClean="0">
                <a:latin typeface="Arial" pitchFamily="34" charset="0"/>
                <a:cs typeface="Arial" pitchFamily="34" charset="0"/>
              </a:rPr>
              <a:t>17 h</a:t>
            </a:r>
          </a:p>
          <a:p>
            <a:pPr algn="ctr"/>
            <a:endParaRPr lang="pt-BR" dirty="0" smtClean="0"/>
          </a:p>
          <a:p>
            <a:pPr algn="ctr"/>
            <a:r>
              <a:rPr lang="pt-BR" b="1" dirty="0" smtClean="0">
                <a:latin typeface="Arial" pitchFamily="34" charset="0"/>
                <a:cs typeface="Arial" pitchFamily="34" charset="0"/>
              </a:rPr>
              <a:t>ESDHC – Rua Álvares Maciel 628</a:t>
            </a:r>
            <a:endParaRPr lang="pt-BR" b="1" dirty="0">
              <a:latin typeface="Arial" pitchFamily="34" charset="0"/>
              <a:cs typeface="Arial" pitchFamily="34" charset="0"/>
            </a:endParaRPr>
          </a:p>
        </p:txBody>
      </p:sp>
      <p:sp>
        <p:nvSpPr>
          <p:cNvPr id="6" name="CaixaDeTexto 5"/>
          <p:cNvSpPr txBox="1"/>
          <p:nvPr/>
        </p:nvSpPr>
        <p:spPr>
          <a:xfrm>
            <a:off x="6486525" y="3829050"/>
            <a:ext cx="2324100" cy="646331"/>
          </a:xfrm>
          <a:prstGeom prst="rect">
            <a:avLst/>
          </a:prstGeom>
          <a:noFill/>
        </p:spPr>
        <p:txBody>
          <a:bodyPr wrap="square" rtlCol="0">
            <a:spAutoFit/>
          </a:bodyPr>
          <a:lstStyle/>
          <a:p>
            <a:r>
              <a:rPr lang="pt-BR" sz="3600" b="1" i="1" dirty="0" smtClean="0">
                <a:solidFill>
                  <a:srgbClr val="102940"/>
                </a:solidFill>
                <a:latin typeface="Arial" pitchFamily="34" charset="0"/>
                <a:cs typeface="Arial" pitchFamily="34" charset="0"/>
              </a:rPr>
              <a:t>Obrigado</a:t>
            </a:r>
            <a:endParaRPr lang="pt-BR" sz="3600" b="1" i="1" dirty="0">
              <a:solidFill>
                <a:srgbClr val="102940"/>
              </a:solidFill>
              <a:latin typeface="Arial" pitchFamily="34" charset="0"/>
              <a:cs typeface="Arial" pitchFamily="34" charset="0"/>
            </a:endParaRPr>
          </a:p>
        </p:txBody>
      </p:sp>
      <p:sp>
        <p:nvSpPr>
          <p:cNvPr id="7" name="CaixaDeTexto 6"/>
          <p:cNvSpPr txBox="1"/>
          <p:nvPr/>
        </p:nvSpPr>
        <p:spPr>
          <a:xfrm>
            <a:off x="5819776" y="4838700"/>
            <a:ext cx="4057649" cy="461665"/>
          </a:xfrm>
          <a:prstGeom prst="rect">
            <a:avLst/>
          </a:prstGeom>
          <a:noFill/>
        </p:spPr>
        <p:txBody>
          <a:bodyPr wrap="square" rtlCol="0">
            <a:spAutoFit/>
          </a:bodyPr>
          <a:lstStyle/>
          <a:p>
            <a:r>
              <a:rPr lang="pt-BR" sz="2400" b="1" i="1" dirty="0" smtClean="0">
                <a:solidFill>
                  <a:srgbClr val="0E2438"/>
                </a:solidFill>
                <a:latin typeface="Arial" pitchFamily="34" charset="0"/>
                <a:cs typeface="Arial" pitchFamily="34" charset="0"/>
              </a:rPr>
              <a:t>jcjunqueira@yahoo.com</a:t>
            </a:r>
            <a:endParaRPr lang="pt-BR" sz="2400" b="1" i="1" dirty="0">
              <a:solidFill>
                <a:srgbClr val="0E2438"/>
              </a:solidFill>
              <a:latin typeface="Arial" pitchFamily="34" charset="0"/>
              <a:cs typeface="Arial" pitchFamily="34" charset="0"/>
            </a:endParaRPr>
          </a:p>
        </p:txBody>
      </p:sp>
    </p:spTree>
    <p:extLst>
      <p:ext uri="{BB962C8B-B14F-4D97-AF65-F5344CB8AC3E}">
        <p14:creationId xmlns:p14="http://schemas.microsoft.com/office/powerpoint/2010/main" val="625152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7" name="CaixaDeTexto 6"/>
          <p:cNvSpPr txBox="1"/>
          <p:nvPr/>
        </p:nvSpPr>
        <p:spPr>
          <a:xfrm>
            <a:off x="1142999" y="1495425"/>
            <a:ext cx="8048625" cy="1015663"/>
          </a:xfrm>
          <a:prstGeom prst="rect">
            <a:avLst/>
          </a:prstGeom>
          <a:noFill/>
        </p:spPr>
        <p:txBody>
          <a:bodyPr wrap="square" rtlCol="0">
            <a:spAutoFit/>
          </a:bodyPr>
          <a:lstStyle/>
          <a:p>
            <a:pPr algn="ctr"/>
            <a:r>
              <a:rPr lang="pt-BR" sz="2000" b="1" dirty="0">
                <a:latin typeface="Arial" pitchFamily="34" charset="0"/>
                <a:cs typeface="Arial" pitchFamily="34" charset="0"/>
              </a:rPr>
              <a:t>PAINEL II </a:t>
            </a:r>
            <a:endParaRPr lang="pt-BR" sz="2000" b="1" dirty="0" smtClean="0">
              <a:latin typeface="Arial" pitchFamily="34" charset="0"/>
              <a:cs typeface="Arial" pitchFamily="34" charset="0"/>
            </a:endParaRPr>
          </a:p>
          <a:p>
            <a:pPr algn="ctr"/>
            <a:r>
              <a:rPr lang="pt-BR" sz="2000" b="1" dirty="0" smtClean="0">
                <a:latin typeface="Arial" pitchFamily="34" charset="0"/>
                <a:cs typeface="Arial" pitchFamily="34" charset="0"/>
              </a:rPr>
              <a:t>Desafios </a:t>
            </a:r>
            <a:r>
              <a:rPr lang="pt-BR" sz="2000" b="1" dirty="0">
                <a:latin typeface="Arial" pitchFamily="34" charset="0"/>
                <a:cs typeface="Arial" pitchFamily="34" charset="0"/>
              </a:rPr>
              <a:t>e Oportunidades da Energia Renovável no Brasil</a:t>
            </a:r>
          </a:p>
          <a:p>
            <a:pPr algn="ctr"/>
            <a:endParaRPr lang="pt-BR" sz="2000" dirty="0"/>
          </a:p>
        </p:txBody>
      </p:sp>
      <p:sp>
        <p:nvSpPr>
          <p:cNvPr id="8" name="CaixaDeTexto 7"/>
          <p:cNvSpPr txBox="1"/>
          <p:nvPr/>
        </p:nvSpPr>
        <p:spPr>
          <a:xfrm>
            <a:off x="1695451" y="3514725"/>
            <a:ext cx="7410449" cy="830997"/>
          </a:xfrm>
          <a:prstGeom prst="rect">
            <a:avLst/>
          </a:prstGeom>
          <a:noFill/>
        </p:spPr>
        <p:txBody>
          <a:bodyPr wrap="square" rtlCol="0">
            <a:spAutoFit/>
          </a:bodyPr>
          <a:lstStyle/>
          <a:p>
            <a:r>
              <a:rPr lang="pt-BR" sz="2400" b="1" dirty="0">
                <a:latin typeface="Arial" pitchFamily="34" charset="0"/>
                <a:cs typeface="Arial" pitchFamily="34" charset="0"/>
              </a:rPr>
              <a:t>Fontes Renováveis e Licenciamento Ambiental</a:t>
            </a:r>
          </a:p>
          <a:p>
            <a:endParaRPr lang="pt-BR" sz="2400" dirty="0"/>
          </a:p>
        </p:txBody>
      </p:sp>
    </p:spTree>
    <p:extLst>
      <p:ext uri="{BB962C8B-B14F-4D97-AF65-F5344CB8AC3E}">
        <p14:creationId xmlns:p14="http://schemas.microsoft.com/office/powerpoint/2010/main" val="86872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p:nvPr/>
        </p:nvPicPr>
        <p:blipFill rotWithShape="1">
          <a:blip r:embed="rId2"/>
          <a:srcRect l="21910" t="63043" r="6417" b="8967"/>
          <a:stretch/>
        </p:blipFill>
        <p:spPr bwMode="auto">
          <a:xfrm>
            <a:off x="7467600" y="6172200"/>
            <a:ext cx="2419350" cy="666749"/>
          </a:xfrm>
          <a:prstGeom prst="rect">
            <a:avLst/>
          </a:prstGeom>
          <a:ln>
            <a:noFill/>
          </a:ln>
          <a:extLst>
            <a:ext uri="{53640926-AAD7-44D8-BBD7-CCE9431645EC}">
              <a14:shadowObscured xmlns:a14="http://schemas.microsoft.com/office/drawing/2010/main"/>
            </a:ext>
          </a:extLst>
        </p:spPr>
      </p:pic>
      <p:sp>
        <p:nvSpPr>
          <p:cNvPr id="5" name="CaixaDeTexto 4"/>
          <p:cNvSpPr txBox="1"/>
          <p:nvPr/>
        </p:nvSpPr>
        <p:spPr>
          <a:xfrm>
            <a:off x="466725" y="771525"/>
            <a:ext cx="8601075" cy="3785652"/>
          </a:xfrm>
          <a:prstGeom prst="rect">
            <a:avLst/>
          </a:prstGeom>
          <a:noFill/>
        </p:spPr>
        <p:txBody>
          <a:bodyPr wrap="square" rtlCol="0">
            <a:spAutoFit/>
          </a:bodyPr>
          <a:lstStyle/>
          <a:p>
            <a:r>
              <a:rPr lang="pt-BR" sz="2400" dirty="0" smtClean="0">
                <a:latin typeface="Arial" pitchFamily="34" charset="0"/>
                <a:cs typeface="Arial" pitchFamily="34" charset="0"/>
              </a:rPr>
              <a:t>Energias renováveis  são as provenientes de recursos capazes de se refazer em curo prazo</a:t>
            </a:r>
          </a:p>
          <a:p>
            <a:endParaRPr lang="pt-BR" sz="2400" dirty="0">
              <a:latin typeface="Arial" pitchFamily="34" charset="0"/>
              <a:cs typeface="Arial" pitchFamily="34" charset="0"/>
            </a:endParaRPr>
          </a:p>
          <a:p>
            <a:pPr marL="342900" indent="-342900">
              <a:buFont typeface="Wingdings" pitchFamily="2" charset="2"/>
              <a:buChar char="ü"/>
            </a:pPr>
            <a:r>
              <a:rPr lang="pt-BR" sz="2400" dirty="0">
                <a:latin typeface="Arial" pitchFamily="34" charset="0"/>
                <a:cs typeface="Arial" pitchFamily="34" charset="0"/>
              </a:rPr>
              <a:t>Eólica</a:t>
            </a:r>
          </a:p>
          <a:p>
            <a:pPr marL="342900" indent="-342900">
              <a:buFont typeface="Wingdings" pitchFamily="2" charset="2"/>
              <a:buChar char="ü"/>
            </a:pPr>
            <a:r>
              <a:rPr lang="pt-BR" sz="2400" dirty="0">
                <a:latin typeface="Arial" pitchFamily="34" charset="0"/>
                <a:cs typeface="Arial" pitchFamily="34" charset="0"/>
              </a:rPr>
              <a:t>Solar</a:t>
            </a:r>
          </a:p>
          <a:p>
            <a:pPr marL="342900" indent="-342900">
              <a:buFont typeface="Wingdings" pitchFamily="2" charset="2"/>
              <a:buChar char="ü"/>
            </a:pPr>
            <a:r>
              <a:rPr lang="pt-BR" sz="2400" dirty="0">
                <a:latin typeface="Arial" pitchFamily="34" charset="0"/>
                <a:cs typeface="Arial" pitchFamily="34" charset="0"/>
              </a:rPr>
              <a:t>Geotérmica Marés</a:t>
            </a:r>
          </a:p>
          <a:p>
            <a:pPr marL="342900" indent="-342900">
              <a:buFont typeface="Wingdings" pitchFamily="2" charset="2"/>
              <a:buChar char="ü"/>
            </a:pPr>
            <a:r>
              <a:rPr lang="pt-BR" sz="2400" dirty="0" smtClean="0">
                <a:latin typeface="Arial" pitchFamily="34" charset="0"/>
                <a:cs typeface="Arial" pitchFamily="34" charset="0"/>
              </a:rPr>
              <a:t>Biomassa </a:t>
            </a:r>
            <a:endParaRPr lang="pt-BR" sz="2400" dirty="0">
              <a:latin typeface="Arial" pitchFamily="34" charset="0"/>
              <a:cs typeface="Arial" pitchFamily="34" charset="0"/>
            </a:endParaRPr>
          </a:p>
          <a:p>
            <a:pPr marL="342900" indent="-342900">
              <a:buFont typeface="Wingdings" pitchFamily="2" charset="2"/>
              <a:buChar char="ü"/>
            </a:pPr>
            <a:r>
              <a:rPr lang="pt-BR" sz="2400" dirty="0">
                <a:latin typeface="Arial" pitchFamily="34" charset="0"/>
                <a:cs typeface="Arial" pitchFamily="34" charset="0"/>
              </a:rPr>
              <a:t>Hidráulica ( Mini</a:t>
            </a:r>
            <a:r>
              <a:rPr lang="pt-BR" sz="2400" dirty="0" smtClean="0">
                <a:latin typeface="Arial" pitchFamily="34" charset="0"/>
                <a:cs typeface="Arial" pitchFamily="34" charset="0"/>
              </a:rPr>
              <a:t>?)</a:t>
            </a:r>
          </a:p>
          <a:p>
            <a:endParaRPr lang="pt-BR" sz="2400" dirty="0">
              <a:latin typeface="Arial" pitchFamily="34" charset="0"/>
              <a:cs typeface="Arial" pitchFamily="34" charset="0"/>
            </a:endParaRPr>
          </a:p>
          <a:p>
            <a:r>
              <a:rPr lang="pt-BR" i="1" dirty="0" smtClean="0">
                <a:latin typeface="Arial" pitchFamily="34" charset="0"/>
                <a:cs typeface="Arial" pitchFamily="34" charset="0"/>
              </a:rPr>
              <a:t>(Comissão Europeia)</a:t>
            </a:r>
            <a:endParaRPr lang="pt-BR" i="1" dirty="0">
              <a:latin typeface="Arial" pitchFamily="34" charset="0"/>
              <a:cs typeface="Arial" pitchFamily="34" charset="0"/>
            </a:endParaRPr>
          </a:p>
        </p:txBody>
      </p:sp>
      <p:pic>
        <p:nvPicPr>
          <p:cNvPr id="7" name="Imagem 6"/>
          <p:cNvPicPr/>
          <p:nvPr/>
        </p:nvPicPr>
        <p:blipFill rotWithShape="1">
          <a:blip r:embed="rId3"/>
          <a:srcRect l="15286" t="28533" r="48197" b="14674"/>
          <a:stretch/>
        </p:blipFill>
        <p:spPr bwMode="auto">
          <a:xfrm>
            <a:off x="5053012" y="1885950"/>
            <a:ext cx="3757613" cy="38099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2178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p:nvPr/>
        </p:nvPicPr>
        <p:blipFill rotWithShape="1">
          <a:blip r:embed="rId2"/>
          <a:srcRect l="21910" t="63043" r="6417" b="8967"/>
          <a:stretch/>
        </p:blipFill>
        <p:spPr bwMode="auto">
          <a:xfrm>
            <a:off x="7467600" y="6172200"/>
            <a:ext cx="2419350" cy="666749"/>
          </a:xfrm>
          <a:prstGeom prst="rect">
            <a:avLst/>
          </a:prstGeom>
          <a:ln>
            <a:noFill/>
          </a:ln>
          <a:extLst>
            <a:ext uri="{53640926-AAD7-44D8-BBD7-CCE9431645EC}">
              <a14:shadowObscured xmlns:a14="http://schemas.microsoft.com/office/drawing/2010/main"/>
            </a:ext>
          </a:extLst>
        </p:spPr>
      </p:pic>
      <p:pic>
        <p:nvPicPr>
          <p:cNvPr id="3" name="Imagem 2"/>
          <p:cNvPicPr/>
          <p:nvPr/>
        </p:nvPicPr>
        <p:blipFill rotWithShape="1">
          <a:blip r:embed="rId3"/>
          <a:srcRect l="13927" t="8967" r="15418" b="7337"/>
          <a:stretch/>
        </p:blipFill>
        <p:spPr bwMode="auto">
          <a:xfrm>
            <a:off x="552451" y="390524"/>
            <a:ext cx="7962900" cy="56864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6227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p:nvPr/>
        </p:nvPicPr>
        <p:blipFill rotWithShape="1">
          <a:blip r:embed="rId2"/>
          <a:srcRect l="21910" t="63043" r="6417" b="8967"/>
          <a:stretch/>
        </p:blipFill>
        <p:spPr bwMode="auto">
          <a:xfrm>
            <a:off x="7467600" y="6172200"/>
            <a:ext cx="2419350" cy="666749"/>
          </a:xfrm>
          <a:prstGeom prst="rect">
            <a:avLst/>
          </a:prstGeom>
          <a:ln>
            <a:noFill/>
          </a:ln>
          <a:extLst>
            <a:ext uri="{53640926-AAD7-44D8-BBD7-CCE9431645EC}">
              <a14:shadowObscured xmlns:a14="http://schemas.microsoft.com/office/drawing/2010/main"/>
            </a:ext>
          </a:extLst>
        </p:spPr>
      </p:pic>
      <p:pic>
        <p:nvPicPr>
          <p:cNvPr id="3" name="Imagem 2"/>
          <p:cNvPicPr/>
          <p:nvPr/>
        </p:nvPicPr>
        <p:blipFill rotWithShape="1">
          <a:blip r:embed="rId3"/>
          <a:srcRect l="13927" t="8153" r="15588" b="6521"/>
          <a:stretch/>
        </p:blipFill>
        <p:spPr bwMode="auto">
          <a:xfrm>
            <a:off x="847725" y="457201"/>
            <a:ext cx="7686675" cy="55911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67253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p:nvPr/>
        </p:nvPicPr>
        <p:blipFill rotWithShape="1">
          <a:blip r:embed="rId2"/>
          <a:srcRect l="21910" t="63043" r="6417" b="8967"/>
          <a:stretch/>
        </p:blipFill>
        <p:spPr bwMode="auto">
          <a:xfrm>
            <a:off x="7467600" y="6172200"/>
            <a:ext cx="2419350" cy="666749"/>
          </a:xfrm>
          <a:prstGeom prst="rect">
            <a:avLst/>
          </a:prstGeom>
          <a:ln>
            <a:noFill/>
          </a:ln>
          <a:extLst>
            <a:ext uri="{53640926-AAD7-44D8-BBD7-CCE9431645EC}">
              <a14:shadowObscured xmlns:a14="http://schemas.microsoft.com/office/drawing/2010/main"/>
            </a:ext>
          </a:extLst>
        </p:spPr>
      </p:pic>
      <p:pic>
        <p:nvPicPr>
          <p:cNvPr id="3" name="Imagem 2"/>
          <p:cNvPicPr/>
          <p:nvPr/>
        </p:nvPicPr>
        <p:blipFill rotWithShape="1">
          <a:blip r:embed="rId3"/>
          <a:srcRect l="13927" t="8424" r="15418" b="6794"/>
          <a:stretch/>
        </p:blipFill>
        <p:spPr bwMode="auto">
          <a:xfrm>
            <a:off x="866775" y="209550"/>
            <a:ext cx="7477125" cy="5476875"/>
          </a:xfrm>
          <a:prstGeom prst="rect">
            <a:avLst/>
          </a:prstGeom>
          <a:ln>
            <a:noFill/>
          </a:ln>
          <a:extLst>
            <a:ext uri="{53640926-AAD7-44D8-BBD7-CCE9431645EC}">
              <a14:shadowObscured xmlns:a14="http://schemas.microsoft.com/office/drawing/2010/main"/>
            </a:ext>
          </a:extLst>
        </p:spPr>
      </p:pic>
      <p:sp>
        <p:nvSpPr>
          <p:cNvPr id="5" name="CaixaDeTexto 4"/>
          <p:cNvSpPr txBox="1"/>
          <p:nvPr/>
        </p:nvSpPr>
        <p:spPr>
          <a:xfrm>
            <a:off x="866775" y="5734050"/>
            <a:ext cx="4743450" cy="369332"/>
          </a:xfrm>
          <a:prstGeom prst="rect">
            <a:avLst/>
          </a:prstGeom>
          <a:noFill/>
        </p:spPr>
        <p:txBody>
          <a:bodyPr wrap="square" rtlCol="0">
            <a:spAutoFit/>
          </a:bodyPr>
          <a:lstStyle/>
          <a:p>
            <a:r>
              <a:rPr lang="pt-BR" dirty="0" smtClean="0"/>
              <a:t>Previsão Eólica para 2017 – 5.746 MW (218)</a:t>
            </a:r>
            <a:endParaRPr lang="pt-BR" dirty="0"/>
          </a:p>
        </p:txBody>
      </p:sp>
    </p:spTree>
    <p:extLst>
      <p:ext uri="{BB962C8B-B14F-4D97-AF65-F5344CB8AC3E}">
        <p14:creationId xmlns:p14="http://schemas.microsoft.com/office/powerpoint/2010/main" val="2153458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p:nvPr/>
        </p:nvPicPr>
        <p:blipFill rotWithShape="1">
          <a:blip r:embed="rId2"/>
          <a:srcRect l="21910" t="63043" r="6417" b="8967"/>
          <a:stretch/>
        </p:blipFill>
        <p:spPr bwMode="auto">
          <a:xfrm>
            <a:off x="7467600" y="6172200"/>
            <a:ext cx="2419350" cy="666749"/>
          </a:xfrm>
          <a:prstGeom prst="rect">
            <a:avLst/>
          </a:prstGeom>
          <a:ln>
            <a:noFill/>
          </a:ln>
          <a:extLst>
            <a:ext uri="{53640926-AAD7-44D8-BBD7-CCE9431645EC}">
              <a14:shadowObscured xmlns:a14="http://schemas.microsoft.com/office/drawing/2010/main"/>
            </a:ext>
          </a:extLst>
        </p:spPr>
      </p:pic>
      <p:pic>
        <p:nvPicPr>
          <p:cNvPr id="3" name="Imagem 2"/>
          <p:cNvPicPr/>
          <p:nvPr/>
        </p:nvPicPr>
        <p:blipFill rotWithShape="1">
          <a:blip r:embed="rId3"/>
          <a:srcRect l="13927" t="8696" r="15418" b="5979"/>
          <a:stretch/>
        </p:blipFill>
        <p:spPr bwMode="auto">
          <a:xfrm>
            <a:off x="800100" y="371476"/>
            <a:ext cx="7877175" cy="56292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59033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p:nvPr/>
        </p:nvPicPr>
        <p:blipFill rotWithShape="1">
          <a:blip r:embed="rId2"/>
          <a:srcRect l="21910" t="63043" r="6417" b="8967"/>
          <a:stretch/>
        </p:blipFill>
        <p:spPr bwMode="auto">
          <a:xfrm>
            <a:off x="7467600" y="6172200"/>
            <a:ext cx="2419350" cy="666749"/>
          </a:xfrm>
          <a:prstGeom prst="rect">
            <a:avLst/>
          </a:prstGeom>
          <a:ln>
            <a:noFill/>
          </a:ln>
          <a:extLst>
            <a:ext uri="{53640926-AAD7-44D8-BBD7-CCE9431645EC}">
              <a14:shadowObscured xmlns:a14="http://schemas.microsoft.com/office/drawing/2010/main"/>
            </a:ext>
          </a:extLst>
        </p:spPr>
      </p:pic>
      <p:sp>
        <p:nvSpPr>
          <p:cNvPr id="2" name="CaixaDeTexto 1"/>
          <p:cNvSpPr txBox="1"/>
          <p:nvPr/>
        </p:nvSpPr>
        <p:spPr>
          <a:xfrm>
            <a:off x="276226" y="4838700"/>
            <a:ext cx="9201150" cy="1754326"/>
          </a:xfrm>
          <a:prstGeom prst="rect">
            <a:avLst/>
          </a:prstGeom>
          <a:noFill/>
        </p:spPr>
        <p:txBody>
          <a:bodyPr wrap="square" rtlCol="0">
            <a:spAutoFit/>
          </a:bodyPr>
          <a:lstStyle/>
          <a:p>
            <a:r>
              <a:rPr lang="pt-BR" dirty="0" smtClean="0"/>
              <a:t>Para o rápido crescimento da demanda por energia no País o planejamento governamental tem indicado que a saída adotada será apelar para o uso de fontes não renováveis como combustíveis fósseis (carvão, petróleo e gás) e energia nuclear. </a:t>
            </a:r>
          </a:p>
          <a:p>
            <a:r>
              <a:rPr lang="pt-BR" dirty="0" smtClean="0"/>
              <a:t>A razão é o investimento insuficiente para o aumento de produção de fontes renováveis.</a:t>
            </a:r>
          </a:p>
          <a:p>
            <a:endParaRPr lang="pt-BR" dirty="0"/>
          </a:p>
          <a:p>
            <a:r>
              <a:rPr lang="pt-BR" dirty="0" smtClean="0"/>
              <a:t>José Goldemberg</a:t>
            </a:r>
            <a:endParaRPr lang="pt-BR" dirty="0"/>
          </a:p>
        </p:txBody>
      </p:sp>
      <p:pic>
        <p:nvPicPr>
          <p:cNvPr id="5" name="Imagem 4"/>
          <p:cNvPicPr/>
          <p:nvPr/>
        </p:nvPicPr>
        <p:blipFill rotWithShape="1">
          <a:blip r:embed="rId3"/>
          <a:srcRect l="14776" t="39402" r="48028" b="25271"/>
          <a:stretch/>
        </p:blipFill>
        <p:spPr bwMode="auto">
          <a:xfrm>
            <a:off x="1285876" y="657225"/>
            <a:ext cx="7077074" cy="38004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5576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p:nvPr/>
        </p:nvPicPr>
        <p:blipFill rotWithShape="1">
          <a:blip r:embed="rId2"/>
          <a:srcRect l="21910" t="63043" r="6417" b="8967"/>
          <a:stretch/>
        </p:blipFill>
        <p:spPr bwMode="auto">
          <a:xfrm>
            <a:off x="7467600" y="6172200"/>
            <a:ext cx="2419350" cy="666749"/>
          </a:xfrm>
          <a:prstGeom prst="rect">
            <a:avLst/>
          </a:prstGeom>
          <a:ln>
            <a:noFill/>
          </a:ln>
          <a:extLst>
            <a:ext uri="{53640926-AAD7-44D8-BBD7-CCE9431645EC}">
              <a14:shadowObscured xmlns:a14="http://schemas.microsoft.com/office/drawing/2010/main"/>
            </a:ext>
          </a:extLst>
        </p:spPr>
      </p:pic>
      <p:sp>
        <p:nvSpPr>
          <p:cNvPr id="2" name="CaixaDeTexto 1"/>
          <p:cNvSpPr txBox="1"/>
          <p:nvPr/>
        </p:nvSpPr>
        <p:spPr>
          <a:xfrm>
            <a:off x="1857375" y="361950"/>
            <a:ext cx="6362699" cy="400110"/>
          </a:xfrm>
          <a:prstGeom prst="rect">
            <a:avLst/>
          </a:prstGeom>
          <a:noFill/>
        </p:spPr>
        <p:txBody>
          <a:bodyPr wrap="square" rtlCol="0">
            <a:spAutoFit/>
          </a:bodyPr>
          <a:lstStyle/>
          <a:p>
            <a:r>
              <a:rPr lang="pt-BR" sz="2000" b="1" dirty="0" smtClean="0">
                <a:latin typeface="Arial" pitchFamily="34" charset="0"/>
                <a:cs typeface="Arial" pitchFamily="34" charset="0"/>
              </a:rPr>
              <a:t>Licenciamento de Fontes Renováveis de Energia </a:t>
            </a:r>
            <a:endParaRPr lang="pt-BR" sz="2000" b="1" dirty="0">
              <a:latin typeface="Arial" pitchFamily="34" charset="0"/>
              <a:cs typeface="Arial" pitchFamily="34" charset="0"/>
            </a:endParaRPr>
          </a:p>
        </p:txBody>
      </p:sp>
      <p:sp>
        <p:nvSpPr>
          <p:cNvPr id="3" name="Retângulo 2"/>
          <p:cNvSpPr/>
          <p:nvPr/>
        </p:nvSpPr>
        <p:spPr>
          <a:xfrm>
            <a:off x="923925" y="1491437"/>
            <a:ext cx="8229600" cy="4278094"/>
          </a:xfrm>
          <a:prstGeom prst="rect">
            <a:avLst/>
          </a:prstGeom>
        </p:spPr>
        <p:txBody>
          <a:bodyPr wrap="square">
            <a:spAutoFit/>
          </a:bodyPr>
          <a:lstStyle/>
          <a:p>
            <a:r>
              <a:rPr lang="pt-BR" sz="1600" dirty="0">
                <a:latin typeface="Arial" pitchFamily="34" charset="0"/>
                <a:cs typeface="Arial" pitchFamily="34" charset="0"/>
              </a:rPr>
              <a:t>Artigo 2º - Dependerá de elaboração de estudo de impacto ambiental e respectivo relatório de impacto ambiental - RIMA, a serem submetidos à aprovação do órgão estadual competente, e do IBAMA e1n caráter supletivo, o licenciamento de atividades modificadoras do meio ambiente, tais como: </a:t>
            </a:r>
            <a:endParaRPr lang="pt-BR" sz="1600" dirty="0" smtClean="0">
              <a:latin typeface="Arial" pitchFamily="34" charset="0"/>
              <a:cs typeface="Arial" pitchFamily="34" charset="0"/>
            </a:endParaRPr>
          </a:p>
          <a:p>
            <a:r>
              <a:rPr lang="pt-BR" sz="1600" dirty="0" smtClean="0">
                <a:latin typeface="Arial" pitchFamily="34" charset="0"/>
                <a:cs typeface="Arial" pitchFamily="34" charset="0"/>
              </a:rPr>
              <a:t>.......................................................................................................................</a:t>
            </a:r>
            <a:endParaRPr lang="pt-BR" sz="1600" dirty="0">
              <a:latin typeface="Arial" pitchFamily="34" charset="0"/>
              <a:cs typeface="Arial" pitchFamily="34" charset="0"/>
            </a:endParaRPr>
          </a:p>
          <a:p>
            <a:r>
              <a:rPr lang="pt-BR" sz="1600" dirty="0" smtClean="0">
                <a:latin typeface="Arial" pitchFamily="34" charset="0"/>
                <a:cs typeface="Arial" pitchFamily="34" charset="0"/>
              </a:rPr>
              <a:t>VII </a:t>
            </a:r>
            <a:r>
              <a:rPr lang="pt-BR" sz="1600" dirty="0">
                <a:latin typeface="Arial" pitchFamily="34" charset="0"/>
                <a:cs typeface="Arial" pitchFamily="34" charset="0"/>
              </a:rPr>
              <a:t>- Obras hidráulicas para exploração de recursos hídricos, tais como: barragem para fins hidrelétricos, acima de 10MW, </a:t>
            </a:r>
            <a:r>
              <a:rPr lang="pt-BR" sz="1600" dirty="0" smtClean="0">
                <a:latin typeface="Arial" pitchFamily="34" charset="0"/>
                <a:cs typeface="Arial" pitchFamily="34" charset="0"/>
              </a:rPr>
              <a:t>...........; </a:t>
            </a:r>
          </a:p>
          <a:p>
            <a:endParaRPr lang="pt-BR" sz="1600" dirty="0">
              <a:latin typeface="Arial" pitchFamily="34" charset="0"/>
              <a:cs typeface="Arial" pitchFamily="34" charset="0"/>
            </a:endParaRPr>
          </a:p>
          <a:p>
            <a:r>
              <a:rPr lang="pt-BR" sz="1600" dirty="0" err="1" smtClean="0">
                <a:latin typeface="Arial" pitchFamily="34" charset="0"/>
                <a:cs typeface="Arial" pitchFamily="34" charset="0"/>
              </a:rPr>
              <a:t>Xl</a:t>
            </a:r>
            <a:r>
              <a:rPr lang="pt-BR" sz="1600" dirty="0" smtClean="0">
                <a:latin typeface="Arial" pitchFamily="34" charset="0"/>
                <a:cs typeface="Arial" pitchFamily="34" charset="0"/>
              </a:rPr>
              <a:t> </a:t>
            </a:r>
            <a:r>
              <a:rPr lang="pt-BR" sz="1600" dirty="0">
                <a:latin typeface="Arial" pitchFamily="34" charset="0"/>
                <a:cs typeface="Arial" pitchFamily="34" charset="0"/>
              </a:rPr>
              <a:t>- Usinas de geração de eletricidade, qualquer que seja a fonte de energia primária, acima de 10MW; </a:t>
            </a:r>
            <a:endParaRPr lang="pt-BR" sz="1600" dirty="0" smtClean="0">
              <a:latin typeface="Arial" pitchFamily="34" charset="0"/>
              <a:cs typeface="Arial" pitchFamily="34" charset="0"/>
            </a:endParaRPr>
          </a:p>
          <a:p>
            <a:endParaRPr lang="pt-BR" sz="1600" dirty="0">
              <a:latin typeface="Arial" pitchFamily="34" charset="0"/>
              <a:cs typeface="Arial" pitchFamily="34" charset="0"/>
            </a:endParaRPr>
          </a:p>
          <a:p>
            <a:r>
              <a:rPr lang="pt-BR" sz="1600" dirty="0" smtClean="0">
                <a:latin typeface="Arial" pitchFamily="34" charset="0"/>
                <a:cs typeface="Arial" pitchFamily="34" charset="0"/>
              </a:rPr>
              <a:t>XIV </a:t>
            </a:r>
            <a:r>
              <a:rPr lang="pt-BR" sz="1600" dirty="0">
                <a:latin typeface="Arial" pitchFamily="34" charset="0"/>
                <a:cs typeface="Arial" pitchFamily="34" charset="0"/>
              </a:rPr>
              <a:t>- Exploração econômica de madeira ou de lenha, em áreas acima de 100 hectares ou menores, quando atingir áreas significativas em termos percentuais ou de importância do ponto de vista ambiental; </a:t>
            </a:r>
            <a:endParaRPr lang="pt-BR" sz="1600" dirty="0" smtClean="0">
              <a:latin typeface="Arial" pitchFamily="34" charset="0"/>
              <a:cs typeface="Arial" pitchFamily="34" charset="0"/>
            </a:endParaRPr>
          </a:p>
          <a:p>
            <a:endParaRPr lang="pt-BR" sz="1600" dirty="0">
              <a:latin typeface="Arial" pitchFamily="34" charset="0"/>
              <a:cs typeface="Arial" pitchFamily="34" charset="0"/>
            </a:endParaRPr>
          </a:p>
          <a:p>
            <a:r>
              <a:rPr lang="pt-BR" sz="1600" dirty="0" smtClean="0">
                <a:latin typeface="Arial" pitchFamily="34" charset="0"/>
                <a:cs typeface="Arial" pitchFamily="34" charset="0"/>
              </a:rPr>
              <a:t>XVI </a:t>
            </a:r>
            <a:r>
              <a:rPr lang="pt-BR" sz="1600" dirty="0">
                <a:latin typeface="Arial" pitchFamily="34" charset="0"/>
                <a:cs typeface="Arial" pitchFamily="34" charset="0"/>
              </a:rPr>
              <a:t>- Qualquer atividade que utilize carvão vegetal, em quantidade superior a dez toneladas por dia. </a:t>
            </a:r>
          </a:p>
        </p:txBody>
      </p:sp>
      <p:sp>
        <p:nvSpPr>
          <p:cNvPr id="5" name="CaixaDeTexto 4"/>
          <p:cNvSpPr txBox="1"/>
          <p:nvPr/>
        </p:nvSpPr>
        <p:spPr>
          <a:xfrm>
            <a:off x="3162301" y="885825"/>
            <a:ext cx="3457574" cy="369332"/>
          </a:xfrm>
          <a:prstGeom prst="rect">
            <a:avLst/>
          </a:prstGeom>
          <a:noFill/>
        </p:spPr>
        <p:txBody>
          <a:bodyPr wrap="square" rtlCol="0">
            <a:spAutoFit/>
          </a:bodyPr>
          <a:lstStyle/>
          <a:p>
            <a:r>
              <a:rPr lang="pt-BR" b="1" dirty="0" smtClean="0">
                <a:latin typeface="Arial" pitchFamily="34" charset="0"/>
                <a:cs typeface="Arial" pitchFamily="34" charset="0"/>
              </a:rPr>
              <a:t>Resolução CONAMA 01/86</a:t>
            </a:r>
            <a:endParaRPr lang="pt-BR" b="1" dirty="0">
              <a:latin typeface="Arial" pitchFamily="34" charset="0"/>
              <a:cs typeface="Arial" pitchFamily="34" charset="0"/>
            </a:endParaRPr>
          </a:p>
        </p:txBody>
      </p:sp>
    </p:spTree>
    <p:extLst>
      <p:ext uri="{BB962C8B-B14F-4D97-AF65-F5344CB8AC3E}">
        <p14:creationId xmlns:p14="http://schemas.microsoft.com/office/powerpoint/2010/main" val="171764040"/>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Composite</Template>
  <TotalTime>283</TotalTime>
  <Words>668</Words>
  <Application>Microsoft Office PowerPoint</Application>
  <PresentationFormat>Papel A4 (210 x 297 mm)</PresentationFormat>
  <Paragraphs>92</Paragraphs>
  <Slides>13</Slides>
  <Notes>0</Notes>
  <HiddenSlides>0</HiddenSlides>
  <MMClips>0</MMClips>
  <ScaleCrop>false</ScaleCrop>
  <HeadingPairs>
    <vt:vector size="4" baseType="variant">
      <vt:variant>
        <vt:lpstr>Tema</vt:lpstr>
      </vt:variant>
      <vt:variant>
        <vt:i4>1</vt:i4>
      </vt:variant>
      <vt:variant>
        <vt:lpstr>Títulos de slides</vt:lpstr>
      </vt:variant>
      <vt:variant>
        <vt:i4>13</vt:i4>
      </vt:variant>
    </vt:vector>
  </HeadingPairs>
  <TitlesOfParts>
    <vt:vector size="14"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Daniela Giordano Leite</dc:creator>
  <cp:lastModifiedBy>JCJUNQUEIRA</cp:lastModifiedBy>
  <cp:revision>19</cp:revision>
  <dcterms:created xsi:type="dcterms:W3CDTF">2014-06-18T13:05:22Z</dcterms:created>
  <dcterms:modified xsi:type="dcterms:W3CDTF">2015-06-09T16:42:24Z</dcterms:modified>
</cp:coreProperties>
</file>