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charts/chart1.xml" ContentType="application/vnd.openxmlformats-officedocument.drawingml.chart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74" r:id="rId3"/>
    <p:sldId id="277" r:id="rId4"/>
    <p:sldId id="280" r:id="rId5"/>
    <p:sldId id="279" r:id="rId6"/>
    <p:sldId id="258" r:id="rId7"/>
    <p:sldId id="263" r:id="rId8"/>
    <p:sldId id="259" r:id="rId9"/>
    <p:sldId id="265" r:id="rId10"/>
    <p:sldId id="275" r:id="rId11"/>
    <p:sldId id="266" r:id="rId12"/>
    <p:sldId id="272" r:id="rId13"/>
    <p:sldId id="276" r:id="rId14"/>
    <p:sldId id="268" r:id="rId15"/>
    <p:sldId id="271" r:id="rId1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6D764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Estilo Claro 2 - Ênfase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004" autoAdjust="0"/>
    <p:restoredTop sz="90664" autoAdjust="0"/>
  </p:normalViewPr>
  <p:slideViewPr>
    <p:cSldViewPr snapToGrid="0">
      <p:cViewPr varScale="1">
        <p:scale>
          <a:sx n="66" d="100"/>
          <a:sy n="66" d="100"/>
        </p:scale>
        <p:origin x="-85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Pasta5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692073983420157"/>
          <c:y val="0.19045093610360198"/>
          <c:w val="0.8913657537292885"/>
          <c:h val="0.63613125695511374"/>
        </c:manualLayout>
      </c:layout>
      <c:pie3DChart>
        <c:varyColors val="1"/>
        <c:ser>
          <c:idx val="0"/>
          <c:order val="0"/>
          <c:tx>
            <c:strRef>
              <c:f>Plan2!$I$2</c:f>
              <c:strCache>
                <c:ptCount val="1"/>
                <c:pt idx="0">
                  <c:v>Percentual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5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6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7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Plan2!$G$3:$G$10</c:f>
              <c:strCache>
                <c:ptCount val="8"/>
                <c:pt idx="0">
                  <c:v> Hidro</c:v>
                </c:pt>
                <c:pt idx="1">
                  <c:v> Gás</c:v>
                </c:pt>
                <c:pt idx="2">
                  <c:v> Petróleo</c:v>
                </c:pt>
                <c:pt idx="3">
                  <c:v> Biomassa</c:v>
                </c:pt>
                <c:pt idx="4">
                  <c:v> Nuclear</c:v>
                </c:pt>
                <c:pt idx="5">
                  <c:v> Carvão Mineral</c:v>
                </c:pt>
                <c:pt idx="6">
                  <c:v> Eólica</c:v>
                </c:pt>
                <c:pt idx="7">
                  <c:v> Fotovoltaica</c:v>
                </c:pt>
              </c:strCache>
            </c:strRef>
          </c:cat>
          <c:val>
            <c:numRef>
              <c:f>Plan2!$I$3:$I$10</c:f>
              <c:numCache>
                <c:formatCode>0.00%</c:formatCode>
                <c:ptCount val="8"/>
                <c:pt idx="0">
                  <c:v>0.67455429049304816</c:v>
                </c:pt>
                <c:pt idx="1">
                  <c:v>0.11067771025007429</c:v>
                </c:pt>
                <c:pt idx="2">
                  <c:v>5.9282142803603458E-2</c:v>
                </c:pt>
                <c:pt idx="3">
                  <c:v>8.967246040185381E-2</c:v>
                </c:pt>
                <c:pt idx="4">
                  <c:v>1.5417146338119797E-2</c:v>
                </c:pt>
                <c:pt idx="5">
                  <c:v>2.6259235132128259E-2</c:v>
                </c:pt>
                <c:pt idx="6">
                  <c:v>2.4064538498764301E-2</c:v>
                </c:pt>
                <c:pt idx="7">
                  <c:v>7.2476082408598434E-5</c:v>
                </c:pt>
              </c:numCache>
            </c:numRef>
          </c:val>
        </c:ser>
        <c:ser>
          <c:idx val="1"/>
          <c:order val="1"/>
          <c:tx>
            <c:strRef>
              <c:f>Plan2!$I$2</c:f>
              <c:strCache>
                <c:ptCount val="1"/>
                <c:pt idx="0">
                  <c:v>Percentual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5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6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7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cat>
            <c:strRef>
              <c:f>Plan2!$G$3:$G$10</c:f>
              <c:strCache>
                <c:ptCount val="8"/>
                <c:pt idx="0">
                  <c:v> Hidro</c:v>
                </c:pt>
                <c:pt idx="1">
                  <c:v> Gás</c:v>
                </c:pt>
                <c:pt idx="2">
                  <c:v> Petróleo</c:v>
                </c:pt>
                <c:pt idx="3">
                  <c:v> Biomassa</c:v>
                </c:pt>
                <c:pt idx="4">
                  <c:v> Nuclear</c:v>
                </c:pt>
                <c:pt idx="5">
                  <c:v> Carvão Mineral</c:v>
                </c:pt>
                <c:pt idx="6">
                  <c:v> Eólica</c:v>
                </c:pt>
                <c:pt idx="7">
                  <c:v> Fotovoltaica</c:v>
                </c:pt>
              </c:strCache>
            </c:strRef>
          </c:cat>
          <c:val>
            <c:numRef>
              <c:f>Plan2!$I$3:$I$10</c:f>
              <c:numCache>
                <c:formatCode>0.00%</c:formatCode>
                <c:ptCount val="8"/>
                <c:pt idx="0">
                  <c:v>0.67455429049304816</c:v>
                </c:pt>
                <c:pt idx="1">
                  <c:v>0.11067771025007429</c:v>
                </c:pt>
                <c:pt idx="2">
                  <c:v>5.9282142803603458E-2</c:v>
                </c:pt>
                <c:pt idx="3">
                  <c:v>8.967246040185381E-2</c:v>
                </c:pt>
                <c:pt idx="4">
                  <c:v>1.5417146338119797E-2</c:v>
                </c:pt>
                <c:pt idx="5">
                  <c:v>2.6259235132128259E-2</c:v>
                </c:pt>
                <c:pt idx="6">
                  <c:v>2.4064538498764301E-2</c:v>
                </c:pt>
                <c:pt idx="7">
                  <c:v>7.2476082408598434E-5</c:v>
                </c:pt>
              </c:numCache>
            </c:numRef>
          </c:val>
        </c:ser>
      </c:pie3DChart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 sz="1200"/>
      </a:pPr>
      <a:endParaRPr lang="pt-BR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EBB3C8-7B02-4FED-874E-AF2CF31BF9E8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947EB41F-5C47-4DE4-A676-9FE306601912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rtl="0"/>
          <a:r>
            <a:rPr lang="pt-BR" sz="1600" dirty="0" smtClean="0"/>
            <a:t>Preço de Energia aumentando de forma consistente</a:t>
          </a:r>
          <a:endParaRPr lang="pt-BR" sz="1600" dirty="0"/>
        </a:p>
      </dgm:t>
    </dgm:pt>
    <dgm:pt modelId="{4936E4DC-2CEF-49E5-9101-18A615313161}" type="parTrans" cxnId="{2C2A1556-8862-46BD-BEDC-30E90CD0DA77}">
      <dgm:prSet/>
      <dgm:spPr/>
      <dgm:t>
        <a:bodyPr/>
        <a:lstStyle/>
        <a:p>
          <a:endParaRPr lang="pt-BR" sz="1600"/>
        </a:p>
      </dgm:t>
    </dgm:pt>
    <dgm:pt modelId="{7A510FD9-DA80-4725-A0E9-BEFC849AE88C}" type="sibTrans" cxnId="{2C2A1556-8862-46BD-BEDC-30E90CD0DA77}">
      <dgm:prSet/>
      <dgm:spPr/>
      <dgm:t>
        <a:bodyPr/>
        <a:lstStyle/>
        <a:p>
          <a:endParaRPr lang="pt-BR" sz="1600"/>
        </a:p>
      </dgm:t>
    </dgm:pt>
    <dgm:pt modelId="{8C67ACD4-74B0-406F-8D76-F50AB5BACA25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rtl="0"/>
          <a:r>
            <a:rPr lang="pt-BR" sz="1600" dirty="0" smtClean="0"/>
            <a:t>Risco de racionamento no curto e médio prazos</a:t>
          </a:r>
          <a:endParaRPr lang="pt-BR" sz="1600" dirty="0"/>
        </a:p>
      </dgm:t>
    </dgm:pt>
    <dgm:pt modelId="{001C50F3-EC50-4649-8C9C-D78E6C60CF7B}" type="parTrans" cxnId="{9553788A-D96D-4184-83B6-AD6282C8F449}">
      <dgm:prSet/>
      <dgm:spPr/>
      <dgm:t>
        <a:bodyPr/>
        <a:lstStyle/>
        <a:p>
          <a:endParaRPr lang="pt-BR" sz="1600"/>
        </a:p>
      </dgm:t>
    </dgm:pt>
    <dgm:pt modelId="{2E4DA773-9343-493B-AAE4-B1DF472A66EE}" type="sibTrans" cxnId="{9553788A-D96D-4184-83B6-AD6282C8F449}">
      <dgm:prSet/>
      <dgm:spPr/>
      <dgm:t>
        <a:bodyPr/>
        <a:lstStyle/>
        <a:p>
          <a:endParaRPr lang="pt-BR" sz="1600"/>
        </a:p>
      </dgm:t>
    </dgm:pt>
    <dgm:pt modelId="{6BA70EEC-7375-4D42-987F-FEAD7068810E}">
      <dgm:prSet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pPr rtl="0"/>
          <a:r>
            <a:rPr lang="pt-BR" sz="1600" dirty="0" smtClean="0">
              <a:solidFill>
                <a:schemeClr val="tx1"/>
              </a:solidFill>
            </a:rPr>
            <a:t>Os reservatórios do sudeste iniciaram a época seca com menos de 36,1% da capacidade </a:t>
          </a:r>
          <a:r>
            <a:rPr lang="pt-BR" sz="1600" b="0" dirty="0" smtClean="0">
              <a:solidFill>
                <a:schemeClr val="tx1"/>
              </a:solidFill>
            </a:rPr>
            <a:t>(média outros anos é 79,9%)</a:t>
          </a:r>
          <a:endParaRPr lang="pt-BR" sz="1600" b="0" dirty="0">
            <a:solidFill>
              <a:schemeClr val="tx1"/>
            </a:solidFill>
          </a:endParaRPr>
        </a:p>
      </dgm:t>
    </dgm:pt>
    <dgm:pt modelId="{06F6C938-87CA-436F-93CF-B5E149CE29FC}" type="parTrans" cxnId="{503C7B4B-3CFD-470D-A8F7-EEFA35EDE269}">
      <dgm:prSet/>
      <dgm:spPr/>
      <dgm:t>
        <a:bodyPr/>
        <a:lstStyle/>
        <a:p>
          <a:endParaRPr lang="pt-BR" sz="1600"/>
        </a:p>
      </dgm:t>
    </dgm:pt>
    <dgm:pt modelId="{58D92B22-BD5E-4CC4-BDC6-2BAD6960DFE6}" type="sibTrans" cxnId="{503C7B4B-3CFD-470D-A8F7-EEFA35EDE269}">
      <dgm:prSet/>
      <dgm:spPr/>
      <dgm:t>
        <a:bodyPr/>
        <a:lstStyle/>
        <a:p>
          <a:endParaRPr lang="pt-BR" sz="1600"/>
        </a:p>
      </dgm:t>
    </dgm:pt>
    <dgm:pt modelId="{35EAA39D-5C11-4143-8C9F-0A4C6E07CC86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rtl="0"/>
          <a:r>
            <a:rPr lang="pt-BR" sz="1600" dirty="0" smtClean="0"/>
            <a:t>Disponibilidade de regiões no Brasil com grande irradiação solar</a:t>
          </a:r>
          <a:endParaRPr lang="pt-BR" sz="1600" baseline="30000" dirty="0"/>
        </a:p>
      </dgm:t>
    </dgm:pt>
    <dgm:pt modelId="{A39ECE27-9C76-4A7D-AC0C-F6979C7027A8}" type="parTrans" cxnId="{5B77A6B5-DC09-4A3F-A485-1176F67FACE7}">
      <dgm:prSet/>
      <dgm:spPr/>
      <dgm:t>
        <a:bodyPr/>
        <a:lstStyle/>
        <a:p>
          <a:endParaRPr lang="pt-BR" sz="1600"/>
        </a:p>
      </dgm:t>
    </dgm:pt>
    <dgm:pt modelId="{BB3B5278-2358-4319-9069-586E3ABA18CC}" type="sibTrans" cxnId="{5B77A6B5-DC09-4A3F-A485-1176F67FACE7}">
      <dgm:prSet/>
      <dgm:spPr/>
      <dgm:t>
        <a:bodyPr/>
        <a:lstStyle/>
        <a:p>
          <a:endParaRPr lang="pt-BR" sz="1600"/>
        </a:p>
      </dgm:t>
    </dgm:pt>
    <dgm:pt modelId="{7E1A31A7-540D-4B6D-95BF-4F8DA79C7FE5}">
      <dgm:prSet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pPr rtl="0"/>
          <a:r>
            <a:rPr lang="pt-BR" sz="1600" dirty="0" smtClean="0">
              <a:solidFill>
                <a:schemeClr val="tx1"/>
              </a:solidFill>
            </a:rPr>
            <a:t>Aproximadamente 1535 kWh/</a:t>
          </a:r>
          <a:r>
            <a:rPr lang="pt-BR" sz="1600" dirty="0" err="1" smtClean="0">
              <a:solidFill>
                <a:schemeClr val="tx1"/>
              </a:solidFill>
            </a:rPr>
            <a:t>m²</a:t>
          </a:r>
          <a:r>
            <a:rPr lang="pt-BR" sz="1600" dirty="0" smtClean="0">
              <a:solidFill>
                <a:schemeClr val="tx1"/>
              </a:solidFill>
            </a:rPr>
            <a:t> de produção anual (superior a qualquer localização na Alemanha – 1040 kWh/</a:t>
          </a:r>
          <a:r>
            <a:rPr lang="pt-BR" sz="1600" dirty="0" err="1" smtClean="0">
              <a:solidFill>
                <a:schemeClr val="tx1"/>
              </a:solidFill>
            </a:rPr>
            <a:t>m²</a:t>
          </a:r>
          <a:r>
            <a:rPr lang="pt-BR" sz="1600" dirty="0" smtClean="0">
              <a:solidFill>
                <a:schemeClr val="tx1"/>
              </a:solidFill>
            </a:rPr>
            <a:t>) – Segundo o INPE</a:t>
          </a:r>
          <a:endParaRPr lang="pt-BR" sz="1600" dirty="0">
            <a:solidFill>
              <a:schemeClr val="tx1"/>
            </a:solidFill>
          </a:endParaRPr>
        </a:p>
      </dgm:t>
    </dgm:pt>
    <dgm:pt modelId="{96C731C7-2B89-4E69-A086-643BBBC10FE1}" type="parTrans" cxnId="{964F10D3-3789-4432-B32E-5C6C7ABB1148}">
      <dgm:prSet/>
      <dgm:spPr/>
      <dgm:t>
        <a:bodyPr/>
        <a:lstStyle/>
        <a:p>
          <a:endParaRPr lang="pt-BR" sz="1600"/>
        </a:p>
      </dgm:t>
    </dgm:pt>
    <dgm:pt modelId="{60EC82F1-312F-4099-BA47-62888959F0B1}" type="sibTrans" cxnId="{964F10D3-3789-4432-B32E-5C6C7ABB1148}">
      <dgm:prSet/>
      <dgm:spPr/>
      <dgm:t>
        <a:bodyPr/>
        <a:lstStyle/>
        <a:p>
          <a:endParaRPr lang="pt-BR" sz="1600"/>
        </a:p>
      </dgm:t>
    </dgm:pt>
    <dgm:pt modelId="{D7B11367-3824-4AF7-B105-7FAC7637EDA5}">
      <dgm:prSet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pPr rtl="0"/>
          <a:r>
            <a:rPr lang="pt-BR" sz="1600" dirty="0" smtClean="0"/>
            <a:t>As concessionárias aumentaram as tarifas em cerca de 16,7% nos últimos meses.</a:t>
          </a:r>
          <a:endParaRPr lang="pt-BR" sz="1600" dirty="0"/>
        </a:p>
      </dgm:t>
    </dgm:pt>
    <dgm:pt modelId="{3475B9BB-5271-4515-AB2A-3A42C3831174}" type="parTrans" cxnId="{CD67F856-8D0D-42F1-A49C-FB0D41EA4728}">
      <dgm:prSet/>
      <dgm:spPr/>
      <dgm:t>
        <a:bodyPr/>
        <a:lstStyle/>
        <a:p>
          <a:endParaRPr lang="pt-BR" sz="2000"/>
        </a:p>
      </dgm:t>
    </dgm:pt>
    <dgm:pt modelId="{1FF0D1FF-09D7-410D-9800-7ACE2FEC72A3}" type="sibTrans" cxnId="{CD67F856-8D0D-42F1-A49C-FB0D41EA4728}">
      <dgm:prSet/>
      <dgm:spPr/>
      <dgm:t>
        <a:bodyPr/>
        <a:lstStyle/>
        <a:p>
          <a:endParaRPr lang="pt-BR" sz="2000"/>
        </a:p>
      </dgm:t>
    </dgm:pt>
    <dgm:pt modelId="{E730B680-38C6-41EA-9B3E-59CA5F1234B7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rtl="0"/>
          <a:r>
            <a:rPr lang="pt-BR" sz="1600" dirty="0" smtClean="0"/>
            <a:t>Crescente demanda de energia no Brasil</a:t>
          </a:r>
          <a:endParaRPr lang="pt-BR" sz="1600" dirty="0"/>
        </a:p>
      </dgm:t>
    </dgm:pt>
    <dgm:pt modelId="{AB537E4C-0DBD-42B0-AA5C-FCE320E3B140}" type="parTrans" cxnId="{237EF670-5974-4796-BF62-9C6CF030977B}">
      <dgm:prSet/>
      <dgm:spPr/>
      <dgm:t>
        <a:bodyPr/>
        <a:lstStyle/>
        <a:p>
          <a:endParaRPr lang="pt-BR" sz="2000"/>
        </a:p>
      </dgm:t>
    </dgm:pt>
    <dgm:pt modelId="{BC44D65F-F4CC-4433-B4C4-A9AAD1B7D127}" type="sibTrans" cxnId="{237EF670-5974-4796-BF62-9C6CF030977B}">
      <dgm:prSet/>
      <dgm:spPr/>
      <dgm:t>
        <a:bodyPr/>
        <a:lstStyle/>
        <a:p>
          <a:endParaRPr lang="pt-BR" sz="2000"/>
        </a:p>
      </dgm:t>
    </dgm:pt>
    <dgm:pt modelId="{3C258156-6DA4-4EC0-AA58-65E261FB2562}">
      <dgm:prSet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pPr rtl="0"/>
          <a:r>
            <a:rPr lang="pt-BR" sz="1600" dirty="0" smtClean="0"/>
            <a:t>Segundo a EPE a média de crescimento será de cerca 4,3% nos próximos anos</a:t>
          </a:r>
          <a:endParaRPr lang="pt-BR" sz="1600" dirty="0"/>
        </a:p>
      </dgm:t>
    </dgm:pt>
    <dgm:pt modelId="{6C12CDFB-2413-4BD9-ABDE-1E0E3A4740FF}" type="parTrans" cxnId="{C7F79C0B-7FE7-43FB-86B0-1F6DDDB23333}">
      <dgm:prSet/>
      <dgm:spPr/>
      <dgm:t>
        <a:bodyPr/>
        <a:lstStyle/>
        <a:p>
          <a:endParaRPr lang="pt-BR" sz="2000"/>
        </a:p>
      </dgm:t>
    </dgm:pt>
    <dgm:pt modelId="{BA09426B-819A-4DEA-8C49-9AA7F456C74F}" type="sibTrans" cxnId="{C7F79C0B-7FE7-43FB-86B0-1F6DDDB23333}">
      <dgm:prSet/>
      <dgm:spPr/>
      <dgm:t>
        <a:bodyPr/>
        <a:lstStyle/>
        <a:p>
          <a:endParaRPr lang="pt-BR" sz="2000"/>
        </a:p>
      </dgm:t>
    </dgm:pt>
    <dgm:pt modelId="{6790F396-617A-4253-ADCB-EB388D8A7FA8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rtl="0"/>
          <a:r>
            <a:rPr lang="pt-BR" sz="1600" dirty="0" smtClean="0"/>
            <a:t>Crescente preocupação com o tema da sustentabilidade</a:t>
          </a:r>
          <a:endParaRPr lang="pt-BR" sz="1600" dirty="0"/>
        </a:p>
      </dgm:t>
    </dgm:pt>
    <dgm:pt modelId="{9FB2E62B-F8E2-4F93-A158-9F2E3DBDE209}" type="parTrans" cxnId="{FB60F14D-3509-4F1C-A546-D8CC5233B1DA}">
      <dgm:prSet/>
      <dgm:spPr/>
      <dgm:t>
        <a:bodyPr/>
        <a:lstStyle/>
        <a:p>
          <a:endParaRPr lang="pt-BR" sz="2000"/>
        </a:p>
      </dgm:t>
    </dgm:pt>
    <dgm:pt modelId="{DCD0261C-9C8C-423D-80B5-2C02E5F4F58C}" type="sibTrans" cxnId="{FB60F14D-3509-4F1C-A546-D8CC5233B1DA}">
      <dgm:prSet/>
      <dgm:spPr/>
      <dgm:t>
        <a:bodyPr/>
        <a:lstStyle/>
        <a:p>
          <a:endParaRPr lang="pt-BR" sz="2000"/>
        </a:p>
      </dgm:t>
    </dgm:pt>
    <dgm:pt modelId="{E9097DC2-4AB2-40A8-B7D2-B92AD3CC9673}">
      <dgm:prSet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pPr rtl="0"/>
          <a:r>
            <a:rPr lang="pt-BR" sz="1600" dirty="0" smtClean="0"/>
            <a:t>O Brasil aumenta cerca 2%, ao ano, a emissão per capta de CO2.</a:t>
          </a:r>
          <a:endParaRPr lang="pt-BR" sz="1600" dirty="0"/>
        </a:p>
      </dgm:t>
    </dgm:pt>
    <dgm:pt modelId="{CDC610FB-DD79-46E6-A479-A5E9C93642B9}" type="parTrans" cxnId="{5EF766E7-16C3-4CAB-8D8E-ED2926BB6D8F}">
      <dgm:prSet/>
      <dgm:spPr/>
      <dgm:t>
        <a:bodyPr/>
        <a:lstStyle/>
        <a:p>
          <a:endParaRPr lang="pt-BR" sz="2000"/>
        </a:p>
      </dgm:t>
    </dgm:pt>
    <dgm:pt modelId="{3F5F93C1-124B-41C2-AD71-907CE15B743D}" type="sibTrans" cxnId="{5EF766E7-16C3-4CAB-8D8E-ED2926BB6D8F}">
      <dgm:prSet/>
      <dgm:spPr/>
      <dgm:t>
        <a:bodyPr/>
        <a:lstStyle/>
        <a:p>
          <a:endParaRPr lang="pt-BR" sz="2000"/>
        </a:p>
      </dgm:t>
    </dgm:pt>
    <dgm:pt modelId="{3074E82C-9EBE-4A22-8287-19BB14706A2F}" type="pres">
      <dgm:prSet presAssocID="{EEEBB3C8-7B02-4FED-874E-AF2CF31BF9E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4069AF3E-D2F6-4D2A-A33B-0586DB25D3E0}" type="pres">
      <dgm:prSet presAssocID="{E730B680-38C6-41EA-9B3E-59CA5F1234B7}" presName="linNode" presStyleCnt="0"/>
      <dgm:spPr/>
    </dgm:pt>
    <dgm:pt modelId="{FFF2AEEC-AF46-4874-AD47-D79154DBC9C0}" type="pres">
      <dgm:prSet presAssocID="{E730B680-38C6-41EA-9B3E-59CA5F1234B7}" presName="parentText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226AF4D-E2B0-4CB4-BF5C-7F096288F93A}" type="pres">
      <dgm:prSet presAssocID="{E730B680-38C6-41EA-9B3E-59CA5F1234B7}" presName="descendantText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2486D37-3602-41B4-8BFF-2CDA9DA996B5}" type="pres">
      <dgm:prSet presAssocID="{BC44D65F-F4CC-4433-B4C4-A9AAD1B7D127}" presName="sp" presStyleCnt="0"/>
      <dgm:spPr/>
    </dgm:pt>
    <dgm:pt modelId="{12DBCA6C-3F08-44A3-92F6-000AC4937FD2}" type="pres">
      <dgm:prSet presAssocID="{947EB41F-5C47-4DE4-A676-9FE306601912}" presName="linNode" presStyleCnt="0"/>
      <dgm:spPr/>
    </dgm:pt>
    <dgm:pt modelId="{448CFD65-5090-4751-B737-5AE99C29E5CB}" type="pres">
      <dgm:prSet presAssocID="{947EB41F-5C47-4DE4-A676-9FE306601912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528746B-3912-477D-8BBD-769219217A80}" type="pres">
      <dgm:prSet presAssocID="{947EB41F-5C47-4DE4-A676-9FE306601912}" presName="descendantText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347CCB0-941D-445D-80C3-813C752BF68A}" type="pres">
      <dgm:prSet presAssocID="{7A510FD9-DA80-4725-A0E9-BEFC849AE88C}" presName="sp" presStyleCnt="0"/>
      <dgm:spPr/>
    </dgm:pt>
    <dgm:pt modelId="{7B07F5BF-623C-4C53-8B14-E6838A9A80E2}" type="pres">
      <dgm:prSet presAssocID="{8C67ACD4-74B0-406F-8D76-F50AB5BACA25}" presName="linNode" presStyleCnt="0"/>
      <dgm:spPr/>
    </dgm:pt>
    <dgm:pt modelId="{5CDD0446-D02C-4A72-ADAB-4C09DD85AFAD}" type="pres">
      <dgm:prSet presAssocID="{8C67ACD4-74B0-406F-8D76-F50AB5BACA25}" presName="parentText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2F7EFDF-31DA-4F6F-874B-DBCE8FB3C5B0}" type="pres">
      <dgm:prSet presAssocID="{8C67ACD4-74B0-406F-8D76-F50AB5BACA25}" presName="descendantText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D3BEDF5-B543-43CD-82E6-BF53BC9DBCD5}" type="pres">
      <dgm:prSet presAssocID="{2E4DA773-9343-493B-AAE4-B1DF472A66EE}" presName="sp" presStyleCnt="0"/>
      <dgm:spPr/>
    </dgm:pt>
    <dgm:pt modelId="{7134AA23-970C-4CD5-A854-7F5181522EDD}" type="pres">
      <dgm:prSet presAssocID="{35EAA39D-5C11-4143-8C9F-0A4C6E07CC86}" presName="linNode" presStyleCnt="0"/>
      <dgm:spPr/>
    </dgm:pt>
    <dgm:pt modelId="{08C6EDA6-4E34-45B6-BFE9-D631B7F543FC}" type="pres">
      <dgm:prSet presAssocID="{35EAA39D-5C11-4143-8C9F-0A4C6E07CC86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3EEF72F-6633-42A0-9842-9723DD1CCE29}" type="pres">
      <dgm:prSet presAssocID="{35EAA39D-5C11-4143-8C9F-0A4C6E07CC86}" presName="descendantText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F386525-B4A3-486D-93DA-7D9DEA8E3E5F}" type="pres">
      <dgm:prSet presAssocID="{BB3B5278-2358-4319-9069-586E3ABA18CC}" presName="sp" presStyleCnt="0"/>
      <dgm:spPr/>
    </dgm:pt>
    <dgm:pt modelId="{FA210499-34F1-437F-BC39-5E6CC519BAE5}" type="pres">
      <dgm:prSet presAssocID="{6790F396-617A-4253-ADCB-EB388D8A7FA8}" presName="linNode" presStyleCnt="0"/>
      <dgm:spPr/>
    </dgm:pt>
    <dgm:pt modelId="{215E24B9-04B2-4E5E-B2E8-BE1B0AE9951B}" type="pres">
      <dgm:prSet presAssocID="{6790F396-617A-4253-ADCB-EB388D8A7FA8}" presName="parentText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DA437AB-E08A-42B0-8AEF-005907DF98D6}" type="pres">
      <dgm:prSet presAssocID="{6790F396-617A-4253-ADCB-EB388D8A7FA8}" presName="descendantText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E675753A-7AB5-46C9-8342-F9FD8EDFA75B}" type="presOf" srcId="{E9097DC2-4AB2-40A8-B7D2-B92AD3CC9673}" destId="{ADA437AB-E08A-42B0-8AEF-005907DF98D6}" srcOrd="0" destOrd="0" presId="urn:microsoft.com/office/officeart/2005/8/layout/vList5"/>
    <dgm:cxn modelId="{8CAF542F-8675-4328-B06C-96179B974131}" type="presOf" srcId="{EEEBB3C8-7B02-4FED-874E-AF2CF31BF9E8}" destId="{3074E82C-9EBE-4A22-8287-19BB14706A2F}" srcOrd="0" destOrd="0" presId="urn:microsoft.com/office/officeart/2005/8/layout/vList5"/>
    <dgm:cxn modelId="{9553788A-D96D-4184-83B6-AD6282C8F449}" srcId="{EEEBB3C8-7B02-4FED-874E-AF2CF31BF9E8}" destId="{8C67ACD4-74B0-406F-8D76-F50AB5BACA25}" srcOrd="2" destOrd="0" parTransId="{001C50F3-EC50-4649-8C9C-D78E6C60CF7B}" sibTransId="{2E4DA773-9343-493B-AAE4-B1DF472A66EE}"/>
    <dgm:cxn modelId="{A6D30A61-0ABB-4C4C-A1F5-B4063F4D6DCC}" type="presOf" srcId="{7E1A31A7-540D-4B6D-95BF-4F8DA79C7FE5}" destId="{E3EEF72F-6633-42A0-9842-9723DD1CCE29}" srcOrd="0" destOrd="0" presId="urn:microsoft.com/office/officeart/2005/8/layout/vList5"/>
    <dgm:cxn modelId="{964F10D3-3789-4432-B32E-5C6C7ABB1148}" srcId="{35EAA39D-5C11-4143-8C9F-0A4C6E07CC86}" destId="{7E1A31A7-540D-4B6D-95BF-4F8DA79C7FE5}" srcOrd="0" destOrd="0" parTransId="{96C731C7-2B89-4E69-A086-643BBBC10FE1}" sibTransId="{60EC82F1-312F-4099-BA47-62888959F0B1}"/>
    <dgm:cxn modelId="{503C7B4B-3CFD-470D-A8F7-EEFA35EDE269}" srcId="{8C67ACD4-74B0-406F-8D76-F50AB5BACA25}" destId="{6BA70EEC-7375-4D42-987F-FEAD7068810E}" srcOrd="0" destOrd="0" parTransId="{06F6C938-87CA-436F-93CF-B5E149CE29FC}" sibTransId="{58D92B22-BD5E-4CC4-BDC6-2BAD6960DFE6}"/>
    <dgm:cxn modelId="{C7F79C0B-7FE7-43FB-86B0-1F6DDDB23333}" srcId="{E730B680-38C6-41EA-9B3E-59CA5F1234B7}" destId="{3C258156-6DA4-4EC0-AA58-65E261FB2562}" srcOrd="0" destOrd="0" parTransId="{6C12CDFB-2413-4BD9-ABDE-1E0E3A4740FF}" sibTransId="{BA09426B-819A-4DEA-8C49-9AA7F456C74F}"/>
    <dgm:cxn modelId="{2F2D3898-27DE-4217-928E-D31671FDE607}" type="presOf" srcId="{947EB41F-5C47-4DE4-A676-9FE306601912}" destId="{448CFD65-5090-4751-B737-5AE99C29E5CB}" srcOrd="0" destOrd="0" presId="urn:microsoft.com/office/officeart/2005/8/layout/vList5"/>
    <dgm:cxn modelId="{AF453432-FE9F-4BE6-B4F3-61424E4826F4}" type="presOf" srcId="{6BA70EEC-7375-4D42-987F-FEAD7068810E}" destId="{02F7EFDF-31DA-4F6F-874B-DBCE8FB3C5B0}" srcOrd="0" destOrd="0" presId="urn:microsoft.com/office/officeart/2005/8/layout/vList5"/>
    <dgm:cxn modelId="{D9D7DB03-BFB3-4D3C-896B-171335DF7161}" type="presOf" srcId="{3C258156-6DA4-4EC0-AA58-65E261FB2562}" destId="{F226AF4D-E2B0-4CB4-BF5C-7F096288F93A}" srcOrd="0" destOrd="0" presId="urn:microsoft.com/office/officeart/2005/8/layout/vList5"/>
    <dgm:cxn modelId="{7A4729ED-B698-4EC7-A596-C999F1798266}" type="presOf" srcId="{8C67ACD4-74B0-406F-8D76-F50AB5BACA25}" destId="{5CDD0446-D02C-4A72-ADAB-4C09DD85AFAD}" srcOrd="0" destOrd="0" presId="urn:microsoft.com/office/officeart/2005/8/layout/vList5"/>
    <dgm:cxn modelId="{5EF766E7-16C3-4CAB-8D8E-ED2926BB6D8F}" srcId="{6790F396-617A-4253-ADCB-EB388D8A7FA8}" destId="{E9097DC2-4AB2-40A8-B7D2-B92AD3CC9673}" srcOrd="0" destOrd="0" parTransId="{CDC610FB-DD79-46E6-A479-A5E9C93642B9}" sibTransId="{3F5F93C1-124B-41C2-AD71-907CE15B743D}"/>
    <dgm:cxn modelId="{5B77A6B5-DC09-4A3F-A485-1176F67FACE7}" srcId="{EEEBB3C8-7B02-4FED-874E-AF2CF31BF9E8}" destId="{35EAA39D-5C11-4143-8C9F-0A4C6E07CC86}" srcOrd="3" destOrd="0" parTransId="{A39ECE27-9C76-4A7D-AC0C-F6979C7027A8}" sibTransId="{BB3B5278-2358-4319-9069-586E3ABA18CC}"/>
    <dgm:cxn modelId="{C054D2BE-9180-4053-91F4-FB2739E2925D}" type="presOf" srcId="{6790F396-617A-4253-ADCB-EB388D8A7FA8}" destId="{215E24B9-04B2-4E5E-B2E8-BE1B0AE9951B}" srcOrd="0" destOrd="0" presId="urn:microsoft.com/office/officeart/2005/8/layout/vList5"/>
    <dgm:cxn modelId="{237EF670-5974-4796-BF62-9C6CF030977B}" srcId="{EEEBB3C8-7B02-4FED-874E-AF2CF31BF9E8}" destId="{E730B680-38C6-41EA-9B3E-59CA5F1234B7}" srcOrd="0" destOrd="0" parTransId="{AB537E4C-0DBD-42B0-AA5C-FCE320E3B140}" sibTransId="{BC44D65F-F4CC-4433-B4C4-A9AAD1B7D127}"/>
    <dgm:cxn modelId="{C22C0E5E-3F61-4951-A6A8-7FF057BED6AF}" type="presOf" srcId="{E730B680-38C6-41EA-9B3E-59CA5F1234B7}" destId="{FFF2AEEC-AF46-4874-AD47-D79154DBC9C0}" srcOrd="0" destOrd="0" presId="urn:microsoft.com/office/officeart/2005/8/layout/vList5"/>
    <dgm:cxn modelId="{FB60F14D-3509-4F1C-A546-D8CC5233B1DA}" srcId="{EEEBB3C8-7B02-4FED-874E-AF2CF31BF9E8}" destId="{6790F396-617A-4253-ADCB-EB388D8A7FA8}" srcOrd="4" destOrd="0" parTransId="{9FB2E62B-F8E2-4F93-A158-9F2E3DBDE209}" sibTransId="{DCD0261C-9C8C-423D-80B5-2C02E5F4F58C}"/>
    <dgm:cxn modelId="{CD67F856-8D0D-42F1-A49C-FB0D41EA4728}" srcId="{947EB41F-5C47-4DE4-A676-9FE306601912}" destId="{D7B11367-3824-4AF7-B105-7FAC7637EDA5}" srcOrd="0" destOrd="0" parTransId="{3475B9BB-5271-4515-AB2A-3A42C3831174}" sibTransId="{1FF0D1FF-09D7-410D-9800-7ACE2FEC72A3}"/>
    <dgm:cxn modelId="{5453FA6C-DEE0-4260-8696-D1982C149941}" type="presOf" srcId="{D7B11367-3824-4AF7-B105-7FAC7637EDA5}" destId="{7528746B-3912-477D-8BBD-769219217A80}" srcOrd="0" destOrd="0" presId="urn:microsoft.com/office/officeart/2005/8/layout/vList5"/>
    <dgm:cxn modelId="{2C2A1556-8862-46BD-BEDC-30E90CD0DA77}" srcId="{EEEBB3C8-7B02-4FED-874E-AF2CF31BF9E8}" destId="{947EB41F-5C47-4DE4-A676-9FE306601912}" srcOrd="1" destOrd="0" parTransId="{4936E4DC-2CEF-49E5-9101-18A615313161}" sibTransId="{7A510FD9-DA80-4725-A0E9-BEFC849AE88C}"/>
    <dgm:cxn modelId="{2212597A-86F3-4769-9BE0-4A4EC603B664}" type="presOf" srcId="{35EAA39D-5C11-4143-8C9F-0A4C6E07CC86}" destId="{08C6EDA6-4E34-45B6-BFE9-D631B7F543FC}" srcOrd="0" destOrd="0" presId="urn:microsoft.com/office/officeart/2005/8/layout/vList5"/>
    <dgm:cxn modelId="{70F421B8-C197-4244-A38C-1718B9BBF44D}" type="presParOf" srcId="{3074E82C-9EBE-4A22-8287-19BB14706A2F}" destId="{4069AF3E-D2F6-4D2A-A33B-0586DB25D3E0}" srcOrd="0" destOrd="0" presId="urn:microsoft.com/office/officeart/2005/8/layout/vList5"/>
    <dgm:cxn modelId="{19ECF1B6-E0A6-4572-B696-AD4CFB7F4154}" type="presParOf" srcId="{4069AF3E-D2F6-4D2A-A33B-0586DB25D3E0}" destId="{FFF2AEEC-AF46-4874-AD47-D79154DBC9C0}" srcOrd="0" destOrd="0" presId="urn:microsoft.com/office/officeart/2005/8/layout/vList5"/>
    <dgm:cxn modelId="{2A9B0EF8-05AA-4180-B222-1E999ECB8230}" type="presParOf" srcId="{4069AF3E-D2F6-4D2A-A33B-0586DB25D3E0}" destId="{F226AF4D-E2B0-4CB4-BF5C-7F096288F93A}" srcOrd="1" destOrd="0" presId="urn:microsoft.com/office/officeart/2005/8/layout/vList5"/>
    <dgm:cxn modelId="{1EFB7EAA-6909-4B76-95E6-26579B5B932D}" type="presParOf" srcId="{3074E82C-9EBE-4A22-8287-19BB14706A2F}" destId="{D2486D37-3602-41B4-8BFF-2CDA9DA996B5}" srcOrd="1" destOrd="0" presId="urn:microsoft.com/office/officeart/2005/8/layout/vList5"/>
    <dgm:cxn modelId="{8494A4D2-FAAB-47D4-B614-065919F25144}" type="presParOf" srcId="{3074E82C-9EBE-4A22-8287-19BB14706A2F}" destId="{12DBCA6C-3F08-44A3-92F6-000AC4937FD2}" srcOrd="2" destOrd="0" presId="urn:microsoft.com/office/officeart/2005/8/layout/vList5"/>
    <dgm:cxn modelId="{F8EEE8FB-FDAB-48E2-BBE1-24C81F61E71D}" type="presParOf" srcId="{12DBCA6C-3F08-44A3-92F6-000AC4937FD2}" destId="{448CFD65-5090-4751-B737-5AE99C29E5CB}" srcOrd="0" destOrd="0" presId="urn:microsoft.com/office/officeart/2005/8/layout/vList5"/>
    <dgm:cxn modelId="{88DBACA2-12ED-4C0C-8133-83976539F2F2}" type="presParOf" srcId="{12DBCA6C-3F08-44A3-92F6-000AC4937FD2}" destId="{7528746B-3912-477D-8BBD-769219217A80}" srcOrd="1" destOrd="0" presId="urn:microsoft.com/office/officeart/2005/8/layout/vList5"/>
    <dgm:cxn modelId="{2AED7329-4573-4398-826A-0D9FBCACA558}" type="presParOf" srcId="{3074E82C-9EBE-4A22-8287-19BB14706A2F}" destId="{9347CCB0-941D-445D-80C3-813C752BF68A}" srcOrd="3" destOrd="0" presId="urn:microsoft.com/office/officeart/2005/8/layout/vList5"/>
    <dgm:cxn modelId="{0FD5B77E-BECC-4CEE-ACB2-1DA08903BC9F}" type="presParOf" srcId="{3074E82C-9EBE-4A22-8287-19BB14706A2F}" destId="{7B07F5BF-623C-4C53-8B14-E6838A9A80E2}" srcOrd="4" destOrd="0" presId="urn:microsoft.com/office/officeart/2005/8/layout/vList5"/>
    <dgm:cxn modelId="{9E5E73CA-E023-43DC-8ED2-8F879C252EDE}" type="presParOf" srcId="{7B07F5BF-623C-4C53-8B14-E6838A9A80E2}" destId="{5CDD0446-D02C-4A72-ADAB-4C09DD85AFAD}" srcOrd="0" destOrd="0" presId="urn:microsoft.com/office/officeart/2005/8/layout/vList5"/>
    <dgm:cxn modelId="{563BB6E2-C9CC-42B6-8B7D-136438B33F0F}" type="presParOf" srcId="{7B07F5BF-623C-4C53-8B14-E6838A9A80E2}" destId="{02F7EFDF-31DA-4F6F-874B-DBCE8FB3C5B0}" srcOrd="1" destOrd="0" presId="urn:microsoft.com/office/officeart/2005/8/layout/vList5"/>
    <dgm:cxn modelId="{54561F2F-A0F5-4F78-94C1-F9836BEDC9A9}" type="presParOf" srcId="{3074E82C-9EBE-4A22-8287-19BB14706A2F}" destId="{8D3BEDF5-B543-43CD-82E6-BF53BC9DBCD5}" srcOrd="5" destOrd="0" presId="urn:microsoft.com/office/officeart/2005/8/layout/vList5"/>
    <dgm:cxn modelId="{931D1260-D521-4DC6-8729-3445F98BD093}" type="presParOf" srcId="{3074E82C-9EBE-4A22-8287-19BB14706A2F}" destId="{7134AA23-970C-4CD5-A854-7F5181522EDD}" srcOrd="6" destOrd="0" presId="urn:microsoft.com/office/officeart/2005/8/layout/vList5"/>
    <dgm:cxn modelId="{08F20375-9123-49BF-9298-6BE55D6FDD60}" type="presParOf" srcId="{7134AA23-970C-4CD5-A854-7F5181522EDD}" destId="{08C6EDA6-4E34-45B6-BFE9-D631B7F543FC}" srcOrd="0" destOrd="0" presId="urn:microsoft.com/office/officeart/2005/8/layout/vList5"/>
    <dgm:cxn modelId="{F6BE5AC5-5AAB-4233-8544-7D357AAD4E04}" type="presParOf" srcId="{7134AA23-970C-4CD5-A854-7F5181522EDD}" destId="{E3EEF72F-6633-42A0-9842-9723DD1CCE29}" srcOrd="1" destOrd="0" presId="urn:microsoft.com/office/officeart/2005/8/layout/vList5"/>
    <dgm:cxn modelId="{08D20EE4-CFDF-4ECA-B068-DF3F354BB6F6}" type="presParOf" srcId="{3074E82C-9EBE-4A22-8287-19BB14706A2F}" destId="{DF386525-B4A3-486D-93DA-7D9DEA8E3E5F}" srcOrd="7" destOrd="0" presId="urn:microsoft.com/office/officeart/2005/8/layout/vList5"/>
    <dgm:cxn modelId="{62348268-28CE-41C5-BF06-009A1851FD6C}" type="presParOf" srcId="{3074E82C-9EBE-4A22-8287-19BB14706A2F}" destId="{FA210499-34F1-437F-BC39-5E6CC519BAE5}" srcOrd="8" destOrd="0" presId="urn:microsoft.com/office/officeart/2005/8/layout/vList5"/>
    <dgm:cxn modelId="{A900AC33-0406-43BE-9A4B-C2AC0D4B1450}" type="presParOf" srcId="{FA210499-34F1-437F-BC39-5E6CC519BAE5}" destId="{215E24B9-04B2-4E5E-B2E8-BE1B0AE9951B}" srcOrd="0" destOrd="0" presId="urn:microsoft.com/office/officeart/2005/8/layout/vList5"/>
    <dgm:cxn modelId="{3202B5CD-AED6-49A7-B104-5A9A9D1D6056}" type="presParOf" srcId="{FA210499-34F1-437F-BC39-5E6CC519BAE5}" destId="{ADA437AB-E08A-42B0-8AEF-005907DF98D6}" srcOrd="1" destOrd="0" presId="urn:microsoft.com/office/officeart/2005/8/layout/vList5"/>
  </dgm:cxnLst>
  <dgm:bg/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8AEE688-E4D1-49DD-B535-78606CE725FE}" type="doc">
      <dgm:prSet loTypeId="urn:microsoft.com/office/officeart/2005/8/layout/hList3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pt-BR"/>
        </a:p>
      </dgm:t>
    </dgm:pt>
    <dgm:pt modelId="{21759E2D-4E19-472F-B439-6B052B1EA425}">
      <dgm:prSet phldrT="[Texto]" custT="1"/>
      <dgm:spPr/>
      <dgm:t>
        <a:bodyPr anchor="t"/>
        <a:lstStyle/>
        <a:p>
          <a:r>
            <a:rPr lang="pt-BR" sz="3600" dirty="0" smtClean="0"/>
            <a:t>Modelos de Incentivo</a:t>
          </a:r>
          <a:endParaRPr lang="pt-BR" sz="3600" dirty="0"/>
        </a:p>
      </dgm:t>
    </dgm:pt>
    <dgm:pt modelId="{81FB52FE-104C-4231-A945-1788C13CD92F}" type="parTrans" cxnId="{C022B529-CB33-4EA5-A7F5-40FAD0492BFD}">
      <dgm:prSet/>
      <dgm:spPr/>
      <dgm:t>
        <a:bodyPr/>
        <a:lstStyle/>
        <a:p>
          <a:endParaRPr lang="pt-BR" sz="1200"/>
        </a:p>
      </dgm:t>
    </dgm:pt>
    <dgm:pt modelId="{618068EE-56B9-447A-B143-D5D1590D488C}" type="sibTrans" cxnId="{C022B529-CB33-4EA5-A7F5-40FAD0492BFD}">
      <dgm:prSet/>
      <dgm:spPr/>
      <dgm:t>
        <a:bodyPr/>
        <a:lstStyle/>
        <a:p>
          <a:endParaRPr lang="pt-BR" sz="1200"/>
        </a:p>
      </dgm:t>
    </dgm:pt>
    <dgm:pt modelId="{3160CC69-CED3-4D8B-BB1D-AA2FF0785E83}">
      <dgm:prSet phldrT="[Texto]" custT="1"/>
      <dgm:spPr/>
      <dgm:t>
        <a:bodyPr anchor="t"/>
        <a:lstStyle/>
        <a:p>
          <a:pPr algn="ctr"/>
          <a:r>
            <a:rPr lang="pt-BR" sz="1800" b="1" dirty="0" smtClean="0"/>
            <a:t>Modelo Americano:</a:t>
          </a:r>
        </a:p>
        <a:p>
          <a:pPr algn="ctr"/>
          <a:endParaRPr lang="pt-BR" sz="1800" b="1" dirty="0" smtClean="0"/>
        </a:p>
        <a:p>
          <a:pPr algn="l"/>
          <a:r>
            <a:rPr lang="pt-BR" sz="1800" dirty="0" smtClean="0"/>
            <a:t>Forte incentivo na geração distribuída;</a:t>
          </a:r>
        </a:p>
        <a:p>
          <a:pPr algn="l"/>
          <a:r>
            <a:rPr lang="pt-BR" sz="1800" dirty="0" smtClean="0"/>
            <a:t>Modelo de empresas como </a:t>
          </a:r>
          <a:r>
            <a:rPr lang="pt-BR" sz="1800" dirty="0" err="1" smtClean="0"/>
            <a:t>Mosaic</a:t>
          </a:r>
          <a:r>
            <a:rPr lang="pt-BR" sz="1800" dirty="0" smtClean="0"/>
            <a:t> e </a:t>
          </a:r>
          <a:r>
            <a:rPr lang="pt-BR" sz="1800" dirty="0" err="1" smtClean="0"/>
            <a:t>SolarCity</a:t>
          </a:r>
          <a:r>
            <a:rPr lang="pt-BR" sz="1800" dirty="0" smtClean="0"/>
            <a:t> onde o usuário paga apenas pela energia consumido não pela instalação da capacidade do sistema.</a:t>
          </a:r>
        </a:p>
        <a:p>
          <a:pPr algn="l"/>
          <a:r>
            <a:rPr lang="pt-BR" sz="1800" dirty="0" smtClean="0"/>
            <a:t>Programa de incentivo a Energia Solar: </a:t>
          </a:r>
          <a:r>
            <a:rPr lang="pt-BR" sz="1800" i="1" dirty="0" err="1" smtClean="0"/>
            <a:t>SunShot</a:t>
          </a:r>
          <a:r>
            <a:rPr lang="pt-BR" sz="1800" i="1" dirty="0" smtClean="0"/>
            <a:t> </a:t>
          </a:r>
          <a:r>
            <a:rPr lang="pt-BR" sz="1800" i="1" dirty="0" err="1" smtClean="0"/>
            <a:t>Initiative</a:t>
          </a:r>
          <a:r>
            <a:rPr lang="pt-BR" sz="1800" i="1" dirty="0" smtClean="0"/>
            <a:t> (financiamento, acesso a tecnologia</a:t>
          </a:r>
          <a:r>
            <a:rPr lang="pt-BR" sz="1800" i="1" smtClean="0"/>
            <a:t>, redução do custo de serviços, etc)</a:t>
          </a:r>
          <a:endParaRPr lang="pt-BR" sz="1800" dirty="0" smtClean="0"/>
        </a:p>
        <a:p>
          <a:pPr algn="l"/>
          <a:endParaRPr lang="pt-BR" sz="1800" dirty="0" smtClean="0"/>
        </a:p>
        <a:p>
          <a:pPr algn="l"/>
          <a:endParaRPr lang="pt-BR" sz="1800" dirty="0" smtClean="0"/>
        </a:p>
      </dgm:t>
    </dgm:pt>
    <dgm:pt modelId="{1FF50199-8F54-4A22-A2FC-F7628698AFA1}" type="parTrans" cxnId="{AE5080B5-EF19-4E5A-A791-ECBA9F5B9221}">
      <dgm:prSet/>
      <dgm:spPr/>
      <dgm:t>
        <a:bodyPr/>
        <a:lstStyle/>
        <a:p>
          <a:endParaRPr lang="pt-BR" sz="1200"/>
        </a:p>
      </dgm:t>
    </dgm:pt>
    <dgm:pt modelId="{9F6EE499-68A1-4124-AE89-8104EB527CBD}" type="sibTrans" cxnId="{AE5080B5-EF19-4E5A-A791-ECBA9F5B9221}">
      <dgm:prSet/>
      <dgm:spPr/>
      <dgm:t>
        <a:bodyPr/>
        <a:lstStyle/>
        <a:p>
          <a:endParaRPr lang="pt-BR" sz="1200"/>
        </a:p>
      </dgm:t>
    </dgm:pt>
    <dgm:pt modelId="{141D86BA-0CEF-464E-ADD6-A5F817DCC311}">
      <dgm:prSet phldrT="[Texto]" custT="1"/>
      <dgm:spPr/>
      <dgm:t>
        <a:bodyPr anchor="t"/>
        <a:lstStyle/>
        <a:p>
          <a:pPr algn="ctr"/>
          <a:r>
            <a:rPr lang="pt-BR" sz="1800" b="1" dirty="0" smtClean="0"/>
            <a:t>Modelo Europeu:</a:t>
          </a:r>
        </a:p>
        <a:p>
          <a:pPr algn="ctr"/>
          <a:endParaRPr lang="pt-BR" sz="1800" b="1" dirty="0" smtClean="0"/>
        </a:p>
        <a:p>
          <a:pPr algn="l"/>
          <a:r>
            <a:rPr lang="pt-BR" sz="1800" dirty="0" smtClean="0"/>
            <a:t>Valor da energia diferenciado por fonte;</a:t>
          </a:r>
        </a:p>
        <a:p>
          <a:pPr algn="l"/>
          <a:r>
            <a:rPr lang="pt-BR" sz="1800" dirty="0" smtClean="0"/>
            <a:t>Valor da energia diferenciado por tamanho para produtores independentes;</a:t>
          </a:r>
        </a:p>
        <a:p>
          <a:pPr algn="l"/>
          <a:r>
            <a:rPr lang="pt-BR" sz="1800" dirty="0" smtClean="0"/>
            <a:t>Financiamento adequado para investimento em geração de energias renováveis; </a:t>
          </a:r>
        </a:p>
      </dgm:t>
    </dgm:pt>
    <dgm:pt modelId="{4F547EA6-E5FE-4461-98CF-3DC63FD2E44D}" type="parTrans" cxnId="{26F4CF5C-F072-4F51-A341-FB84CC935518}">
      <dgm:prSet/>
      <dgm:spPr/>
      <dgm:t>
        <a:bodyPr/>
        <a:lstStyle/>
        <a:p>
          <a:endParaRPr lang="pt-BR" sz="1200"/>
        </a:p>
      </dgm:t>
    </dgm:pt>
    <dgm:pt modelId="{5E30279E-47E0-4CC7-8C7D-845714BAA9A5}" type="sibTrans" cxnId="{26F4CF5C-F072-4F51-A341-FB84CC935518}">
      <dgm:prSet/>
      <dgm:spPr/>
      <dgm:t>
        <a:bodyPr/>
        <a:lstStyle/>
        <a:p>
          <a:endParaRPr lang="pt-BR" sz="1200"/>
        </a:p>
      </dgm:t>
    </dgm:pt>
    <dgm:pt modelId="{D608F0C4-4A2A-4FF4-8C5A-96A4C4449BFF}" type="pres">
      <dgm:prSet presAssocID="{08AEE688-E4D1-49DD-B535-78606CE725FE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22C8770F-179D-4602-AACF-87BA5DEF87C7}" type="pres">
      <dgm:prSet presAssocID="{21759E2D-4E19-472F-B439-6B052B1EA425}" presName="roof" presStyleLbl="dkBgShp" presStyleIdx="0" presStyleCnt="2"/>
      <dgm:spPr/>
      <dgm:t>
        <a:bodyPr/>
        <a:lstStyle/>
        <a:p>
          <a:endParaRPr lang="pt-BR"/>
        </a:p>
      </dgm:t>
    </dgm:pt>
    <dgm:pt modelId="{0BCD76F1-E120-423F-B8B6-43E05FBC278C}" type="pres">
      <dgm:prSet presAssocID="{21759E2D-4E19-472F-B439-6B052B1EA425}" presName="pillars" presStyleCnt="0"/>
      <dgm:spPr/>
    </dgm:pt>
    <dgm:pt modelId="{DC74874D-7884-4BFD-A327-14FDAA2DE2EA}" type="pres">
      <dgm:prSet presAssocID="{21759E2D-4E19-472F-B439-6B052B1EA425}" presName="pillar1" presStyleLbl="node1" presStyleIdx="0" presStyleCnt="2" custScaleY="13254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F494795-4ACF-4C3C-B7AE-40A3F6778725}" type="pres">
      <dgm:prSet presAssocID="{141D86BA-0CEF-464E-ADD6-A5F817DCC311}" presName="pillarX" presStyleLbl="node1" presStyleIdx="1" presStyleCnt="2" custScaleX="99474" custScaleY="132746" custLinFactNeighborY="29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F2EC131-21DF-4F91-BF77-8C31B8346833}" type="pres">
      <dgm:prSet presAssocID="{21759E2D-4E19-472F-B439-6B052B1EA425}" presName="base" presStyleLbl="dkBgShp" presStyleIdx="1" presStyleCnt="2"/>
      <dgm:spPr/>
    </dgm:pt>
  </dgm:ptLst>
  <dgm:cxnLst>
    <dgm:cxn modelId="{920D20C1-7DD0-4AC5-865B-F010A140956E}" type="presOf" srcId="{21759E2D-4E19-472F-B439-6B052B1EA425}" destId="{22C8770F-179D-4602-AACF-87BA5DEF87C7}" srcOrd="0" destOrd="0" presId="urn:microsoft.com/office/officeart/2005/8/layout/hList3"/>
    <dgm:cxn modelId="{C022B529-CB33-4EA5-A7F5-40FAD0492BFD}" srcId="{08AEE688-E4D1-49DD-B535-78606CE725FE}" destId="{21759E2D-4E19-472F-B439-6B052B1EA425}" srcOrd="0" destOrd="0" parTransId="{81FB52FE-104C-4231-A945-1788C13CD92F}" sibTransId="{618068EE-56B9-447A-B143-D5D1590D488C}"/>
    <dgm:cxn modelId="{26F4CF5C-F072-4F51-A341-FB84CC935518}" srcId="{21759E2D-4E19-472F-B439-6B052B1EA425}" destId="{141D86BA-0CEF-464E-ADD6-A5F817DCC311}" srcOrd="1" destOrd="0" parTransId="{4F547EA6-E5FE-4461-98CF-3DC63FD2E44D}" sibTransId="{5E30279E-47E0-4CC7-8C7D-845714BAA9A5}"/>
    <dgm:cxn modelId="{AE5080B5-EF19-4E5A-A791-ECBA9F5B9221}" srcId="{21759E2D-4E19-472F-B439-6B052B1EA425}" destId="{3160CC69-CED3-4D8B-BB1D-AA2FF0785E83}" srcOrd="0" destOrd="0" parTransId="{1FF50199-8F54-4A22-A2FC-F7628698AFA1}" sibTransId="{9F6EE499-68A1-4124-AE89-8104EB527CBD}"/>
    <dgm:cxn modelId="{4AD22DC3-E5D2-4A2E-BE5B-E7E0F41095CF}" type="presOf" srcId="{08AEE688-E4D1-49DD-B535-78606CE725FE}" destId="{D608F0C4-4A2A-4FF4-8C5A-96A4C4449BFF}" srcOrd="0" destOrd="0" presId="urn:microsoft.com/office/officeart/2005/8/layout/hList3"/>
    <dgm:cxn modelId="{93CB0B31-1D42-4E04-8059-5119EEC0105F}" type="presOf" srcId="{3160CC69-CED3-4D8B-BB1D-AA2FF0785E83}" destId="{DC74874D-7884-4BFD-A327-14FDAA2DE2EA}" srcOrd="0" destOrd="0" presId="urn:microsoft.com/office/officeart/2005/8/layout/hList3"/>
    <dgm:cxn modelId="{2824FACF-5725-4740-A54F-C769B73BA7CD}" type="presOf" srcId="{141D86BA-0CEF-464E-ADD6-A5F817DCC311}" destId="{9F494795-4ACF-4C3C-B7AE-40A3F6778725}" srcOrd="0" destOrd="0" presId="urn:microsoft.com/office/officeart/2005/8/layout/hList3"/>
    <dgm:cxn modelId="{E436A05F-818D-4CA5-A2CF-411B45CA05CC}" type="presParOf" srcId="{D608F0C4-4A2A-4FF4-8C5A-96A4C4449BFF}" destId="{22C8770F-179D-4602-AACF-87BA5DEF87C7}" srcOrd="0" destOrd="0" presId="urn:microsoft.com/office/officeart/2005/8/layout/hList3"/>
    <dgm:cxn modelId="{AF9A0B91-DD90-47B7-8CE9-D24FE604ECDC}" type="presParOf" srcId="{D608F0C4-4A2A-4FF4-8C5A-96A4C4449BFF}" destId="{0BCD76F1-E120-423F-B8B6-43E05FBC278C}" srcOrd="1" destOrd="0" presId="urn:microsoft.com/office/officeart/2005/8/layout/hList3"/>
    <dgm:cxn modelId="{69B93112-9DBB-4A13-B7DE-3870D012F4EB}" type="presParOf" srcId="{0BCD76F1-E120-423F-B8B6-43E05FBC278C}" destId="{DC74874D-7884-4BFD-A327-14FDAA2DE2EA}" srcOrd="0" destOrd="0" presId="urn:microsoft.com/office/officeart/2005/8/layout/hList3"/>
    <dgm:cxn modelId="{4377B5F0-A908-44B3-B9FA-A6A9CCF2DD9D}" type="presParOf" srcId="{0BCD76F1-E120-423F-B8B6-43E05FBC278C}" destId="{9F494795-4ACF-4C3C-B7AE-40A3F6778725}" srcOrd="1" destOrd="0" presId="urn:microsoft.com/office/officeart/2005/8/layout/hList3"/>
    <dgm:cxn modelId="{BAA43167-2619-49C3-B03E-BC1DFDDF88EC}" type="presParOf" srcId="{D608F0C4-4A2A-4FF4-8C5A-96A4C4449BFF}" destId="{3F2EC131-21DF-4F91-BF77-8C31B8346833}" srcOrd="2" destOrd="0" presId="urn:microsoft.com/office/officeart/2005/8/layout/hList3"/>
  </dgm:cxnLst>
  <dgm:bg/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26AF4D-E2B0-4CB4-BF5C-7F096288F93A}">
      <dsp:nvSpPr>
        <dsp:cNvPr id="0" name=""/>
        <dsp:cNvSpPr/>
      </dsp:nvSpPr>
      <dsp:spPr>
        <a:xfrm rot="5400000">
          <a:off x="5378645" y="-2249122"/>
          <a:ext cx="718363" cy="5400307"/>
        </a:xfrm>
        <a:prstGeom prst="round2SameRect">
          <a:avLst/>
        </a:prstGeom>
        <a:solidFill>
          <a:schemeClr val="accent6">
            <a:lumMod val="40000"/>
            <a:lumOff val="6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 smtClean="0"/>
            <a:t>Segundo a EPE a média de crescimento será de cerca 4,3% nos próximos anos</a:t>
          </a:r>
          <a:endParaRPr lang="pt-BR" sz="1600" kern="1200" dirty="0"/>
        </a:p>
      </dsp:txBody>
      <dsp:txXfrm rot="-5400000">
        <a:off x="3037673" y="126918"/>
        <a:ext cx="5365239" cy="648227"/>
      </dsp:txXfrm>
    </dsp:sp>
    <dsp:sp modelId="{FFF2AEEC-AF46-4874-AD47-D79154DBC9C0}">
      <dsp:nvSpPr>
        <dsp:cNvPr id="0" name=""/>
        <dsp:cNvSpPr/>
      </dsp:nvSpPr>
      <dsp:spPr>
        <a:xfrm>
          <a:off x="0" y="2053"/>
          <a:ext cx="3037673" cy="897954"/>
        </a:xfrm>
        <a:prstGeom prst="round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Crescente demanda de energia no Brasil</a:t>
          </a:r>
          <a:endParaRPr lang="pt-BR" sz="1600" kern="1200" dirty="0"/>
        </a:p>
      </dsp:txBody>
      <dsp:txXfrm>
        <a:off x="43835" y="45888"/>
        <a:ext cx="2950003" cy="810284"/>
      </dsp:txXfrm>
    </dsp:sp>
    <dsp:sp modelId="{7528746B-3912-477D-8BBD-769219217A80}">
      <dsp:nvSpPr>
        <dsp:cNvPr id="0" name=""/>
        <dsp:cNvSpPr/>
      </dsp:nvSpPr>
      <dsp:spPr>
        <a:xfrm rot="5400000">
          <a:off x="5378645" y="-1306270"/>
          <a:ext cx="718363" cy="5400307"/>
        </a:xfrm>
        <a:prstGeom prst="round2SameRect">
          <a:avLst/>
        </a:prstGeom>
        <a:solidFill>
          <a:schemeClr val="accent6">
            <a:lumMod val="40000"/>
            <a:lumOff val="6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 smtClean="0"/>
            <a:t>As concessionárias aumentaram as tarifas em cerca de 16,7% nos últimos meses.</a:t>
          </a:r>
          <a:endParaRPr lang="pt-BR" sz="1600" kern="1200" dirty="0"/>
        </a:p>
      </dsp:txBody>
      <dsp:txXfrm rot="-5400000">
        <a:off x="3037673" y="1069770"/>
        <a:ext cx="5365239" cy="648227"/>
      </dsp:txXfrm>
    </dsp:sp>
    <dsp:sp modelId="{448CFD65-5090-4751-B737-5AE99C29E5CB}">
      <dsp:nvSpPr>
        <dsp:cNvPr id="0" name=""/>
        <dsp:cNvSpPr/>
      </dsp:nvSpPr>
      <dsp:spPr>
        <a:xfrm>
          <a:off x="0" y="944906"/>
          <a:ext cx="3037673" cy="897954"/>
        </a:xfrm>
        <a:prstGeom prst="round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Preço de Energia aumentando de forma consistente</a:t>
          </a:r>
          <a:endParaRPr lang="pt-BR" sz="1600" kern="1200" dirty="0"/>
        </a:p>
      </dsp:txBody>
      <dsp:txXfrm>
        <a:off x="43835" y="988741"/>
        <a:ext cx="2950003" cy="810284"/>
      </dsp:txXfrm>
    </dsp:sp>
    <dsp:sp modelId="{02F7EFDF-31DA-4F6F-874B-DBCE8FB3C5B0}">
      <dsp:nvSpPr>
        <dsp:cNvPr id="0" name=""/>
        <dsp:cNvSpPr/>
      </dsp:nvSpPr>
      <dsp:spPr>
        <a:xfrm rot="5400000">
          <a:off x="5378645" y="-363417"/>
          <a:ext cx="718363" cy="5400307"/>
        </a:xfrm>
        <a:prstGeom prst="round2SameRect">
          <a:avLst/>
        </a:prstGeom>
        <a:solidFill>
          <a:schemeClr val="accent6">
            <a:lumMod val="40000"/>
            <a:lumOff val="6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 smtClean="0">
              <a:solidFill>
                <a:schemeClr val="tx1"/>
              </a:solidFill>
            </a:rPr>
            <a:t>Os reservatórios do sudeste iniciaram a época seca com menos de 36,1% da capacidade </a:t>
          </a:r>
          <a:r>
            <a:rPr lang="pt-BR" sz="1600" b="0" kern="1200" dirty="0" smtClean="0">
              <a:solidFill>
                <a:schemeClr val="tx1"/>
              </a:solidFill>
            </a:rPr>
            <a:t>(média outros anos é 79,9%)</a:t>
          </a:r>
          <a:endParaRPr lang="pt-BR" sz="1600" b="0" kern="1200" dirty="0">
            <a:solidFill>
              <a:schemeClr val="tx1"/>
            </a:solidFill>
          </a:endParaRPr>
        </a:p>
      </dsp:txBody>
      <dsp:txXfrm rot="-5400000">
        <a:off x="3037673" y="2012623"/>
        <a:ext cx="5365239" cy="648227"/>
      </dsp:txXfrm>
    </dsp:sp>
    <dsp:sp modelId="{5CDD0446-D02C-4A72-ADAB-4C09DD85AFAD}">
      <dsp:nvSpPr>
        <dsp:cNvPr id="0" name=""/>
        <dsp:cNvSpPr/>
      </dsp:nvSpPr>
      <dsp:spPr>
        <a:xfrm>
          <a:off x="0" y="1887758"/>
          <a:ext cx="3037673" cy="897954"/>
        </a:xfrm>
        <a:prstGeom prst="round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Risco de racionamento no curto e médio prazos</a:t>
          </a:r>
          <a:endParaRPr lang="pt-BR" sz="1600" kern="1200" dirty="0"/>
        </a:p>
      </dsp:txBody>
      <dsp:txXfrm>
        <a:off x="43835" y="1931593"/>
        <a:ext cx="2950003" cy="810284"/>
      </dsp:txXfrm>
    </dsp:sp>
    <dsp:sp modelId="{E3EEF72F-6633-42A0-9842-9723DD1CCE29}">
      <dsp:nvSpPr>
        <dsp:cNvPr id="0" name=""/>
        <dsp:cNvSpPr/>
      </dsp:nvSpPr>
      <dsp:spPr>
        <a:xfrm rot="5400000">
          <a:off x="5378645" y="579434"/>
          <a:ext cx="718363" cy="5400307"/>
        </a:xfrm>
        <a:prstGeom prst="round2SameRect">
          <a:avLst/>
        </a:prstGeom>
        <a:solidFill>
          <a:schemeClr val="accent6">
            <a:lumMod val="40000"/>
            <a:lumOff val="6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 smtClean="0">
              <a:solidFill>
                <a:schemeClr val="tx1"/>
              </a:solidFill>
            </a:rPr>
            <a:t>Aproximadamente 1535 kWh/</a:t>
          </a:r>
          <a:r>
            <a:rPr lang="pt-BR" sz="1600" kern="1200" dirty="0" err="1" smtClean="0">
              <a:solidFill>
                <a:schemeClr val="tx1"/>
              </a:solidFill>
            </a:rPr>
            <a:t>m²</a:t>
          </a:r>
          <a:r>
            <a:rPr lang="pt-BR" sz="1600" kern="1200" dirty="0" smtClean="0">
              <a:solidFill>
                <a:schemeClr val="tx1"/>
              </a:solidFill>
            </a:rPr>
            <a:t> de produção anual (superior a qualquer localização na Alemanha – 1040 kWh/</a:t>
          </a:r>
          <a:r>
            <a:rPr lang="pt-BR" sz="1600" kern="1200" dirty="0" err="1" smtClean="0">
              <a:solidFill>
                <a:schemeClr val="tx1"/>
              </a:solidFill>
            </a:rPr>
            <a:t>m²</a:t>
          </a:r>
          <a:r>
            <a:rPr lang="pt-BR" sz="1600" kern="1200" dirty="0" smtClean="0">
              <a:solidFill>
                <a:schemeClr val="tx1"/>
              </a:solidFill>
            </a:rPr>
            <a:t>) – Segundo o INPE</a:t>
          </a:r>
          <a:endParaRPr lang="pt-BR" sz="1600" kern="1200" dirty="0">
            <a:solidFill>
              <a:schemeClr val="tx1"/>
            </a:solidFill>
          </a:endParaRPr>
        </a:p>
      </dsp:txBody>
      <dsp:txXfrm rot="-5400000">
        <a:off x="3037673" y="2955474"/>
        <a:ext cx="5365239" cy="648227"/>
      </dsp:txXfrm>
    </dsp:sp>
    <dsp:sp modelId="{08C6EDA6-4E34-45B6-BFE9-D631B7F543FC}">
      <dsp:nvSpPr>
        <dsp:cNvPr id="0" name=""/>
        <dsp:cNvSpPr/>
      </dsp:nvSpPr>
      <dsp:spPr>
        <a:xfrm>
          <a:off x="0" y="2830611"/>
          <a:ext cx="3037673" cy="897954"/>
        </a:xfrm>
        <a:prstGeom prst="round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Disponibilidade de regiões no Brasil com grande irradiação solar</a:t>
          </a:r>
          <a:endParaRPr lang="pt-BR" sz="1600" kern="1200" baseline="30000" dirty="0"/>
        </a:p>
      </dsp:txBody>
      <dsp:txXfrm>
        <a:off x="43835" y="2874446"/>
        <a:ext cx="2950003" cy="810284"/>
      </dsp:txXfrm>
    </dsp:sp>
    <dsp:sp modelId="{ADA437AB-E08A-42B0-8AEF-005907DF98D6}">
      <dsp:nvSpPr>
        <dsp:cNvPr id="0" name=""/>
        <dsp:cNvSpPr/>
      </dsp:nvSpPr>
      <dsp:spPr>
        <a:xfrm rot="5400000">
          <a:off x="5378645" y="1522286"/>
          <a:ext cx="718363" cy="5400307"/>
        </a:xfrm>
        <a:prstGeom prst="round2SameRect">
          <a:avLst/>
        </a:prstGeom>
        <a:solidFill>
          <a:schemeClr val="accent6">
            <a:lumMod val="40000"/>
            <a:lumOff val="6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 smtClean="0"/>
            <a:t>O Brasil aumenta cerca 2%, ao ano, a emissão per capta de CO2.</a:t>
          </a:r>
          <a:endParaRPr lang="pt-BR" sz="1600" kern="1200" dirty="0"/>
        </a:p>
      </dsp:txBody>
      <dsp:txXfrm rot="-5400000">
        <a:off x="3037673" y="3898326"/>
        <a:ext cx="5365239" cy="648227"/>
      </dsp:txXfrm>
    </dsp:sp>
    <dsp:sp modelId="{215E24B9-04B2-4E5E-B2E8-BE1B0AE9951B}">
      <dsp:nvSpPr>
        <dsp:cNvPr id="0" name=""/>
        <dsp:cNvSpPr/>
      </dsp:nvSpPr>
      <dsp:spPr>
        <a:xfrm>
          <a:off x="0" y="3773463"/>
          <a:ext cx="3037673" cy="897954"/>
        </a:xfrm>
        <a:prstGeom prst="round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Crescente preocupação com o tema da sustentabilidade</a:t>
          </a:r>
          <a:endParaRPr lang="pt-BR" sz="1600" kern="1200" dirty="0"/>
        </a:p>
      </dsp:txBody>
      <dsp:txXfrm>
        <a:off x="43835" y="3817298"/>
        <a:ext cx="2950003" cy="8102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C8770F-179D-4602-AACF-87BA5DEF87C7}">
      <dsp:nvSpPr>
        <dsp:cNvPr id="0" name=""/>
        <dsp:cNvSpPr/>
      </dsp:nvSpPr>
      <dsp:spPr>
        <a:xfrm>
          <a:off x="0" y="-74801"/>
          <a:ext cx="11480990" cy="1353874"/>
        </a:xfrm>
        <a:prstGeom prst="rect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600" kern="1200" dirty="0" smtClean="0"/>
            <a:t>Modelos de Incentivo</a:t>
          </a:r>
          <a:endParaRPr lang="pt-BR" sz="3600" kern="1200" dirty="0"/>
        </a:p>
      </dsp:txBody>
      <dsp:txXfrm>
        <a:off x="0" y="-74801"/>
        <a:ext cx="11480990" cy="1353874"/>
      </dsp:txXfrm>
    </dsp:sp>
    <dsp:sp modelId="{DC74874D-7884-4BFD-A327-14FDAA2DE2EA}">
      <dsp:nvSpPr>
        <dsp:cNvPr id="0" name=""/>
        <dsp:cNvSpPr/>
      </dsp:nvSpPr>
      <dsp:spPr>
        <a:xfrm>
          <a:off x="3915" y="816452"/>
          <a:ext cx="5751706" cy="376837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/>
            <a:t>Modelo Americano: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800" b="1" kern="1200" dirty="0" smtClean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Forte incentivo na geração distribuída;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Modelo de empresas como </a:t>
          </a:r>
          <a:r>
            <a:rPr lang="pt-BR" sz="1800" kern="1200" dirty="0" err="1" smtClean="0"/>
            <a:t>Mosaic</a:t>
          </a:r>
          <a:r>
            <a:rPr lang="pt-BR" sz="1800" kern="1200" dirty="0" smtClean="0"/>
            <a:t> e </a:t>
          </a:r>
          <a:r>
            <a:rPr lang="pt-BR" sz="1800" kern="1200" dirty="0" err="1" smtClean="0"/>
            <a:t>SolarCity</a:t>
          </a:r>
          <a:r>
            <a:rPr lang="pt-BR" sz="1800" kern="1200" dirty="0" smtClean="0"/>
            <a:t> onde o usuário paga apenas pela energia consumido não pela instalação da capacidade do sistema.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Programa de incentivo a Energia Solar: </a:t>
          </a:r>
          <a:r>
            <a:rPr lang="pt-BR" sz="1800" i="1" kern="1200" dirty="0" err="1" smtClean="0"/>
            <a:t>SunShot</a:t>
          </a:r>
          <a:r>
            <a:rPr lang="pt-BR" sz="1800" i="1" kern="1200" dirty="0" smtClean="0"/>
            <a:t> </a:t>
          </a:r>
          <a:r>
            <a:rPr lang="pt-BR" sz="1800" i="1" kern="1200" dirty="0" err="1" smtClean="0"/>
            <a:t>Initiative</a:t>
          </a:r>
          <a:r>
            <a:rPr lang="pt-BR" sz="1800" i="1" kern="1200" dirty="0" smtClean="0"/>
            <a:t> (financiamento, acesso a tecnologia</a:t>
          </a:r>
          <a:r>
            <a:rPr lang="pt-BR" sz="1800" i="1" kern="1200" smtClean="0"/>
            <a:t>, redução do custo de serviços, etc)</a:t>
          </a:r>
          <a:endParaRPr lang="pt-BR" sz="1800" kern="1200" dirty="0" smtClean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800" kern="1200" dirty="0" smtClean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800" kern="1200" dirty="0" smtClean="0"/>
        </a:p>
      </dsp:txBody>
      <dsp:txXfrm>
        <a:off x="3915" y="816452"/>
        <a:ext cx="5751706" cy="3768378"/>
      </dsp:txXfrm>
    </dsp:sp>
    <dsp:sp modelId="{9F494795-4ACF-4C3C-B7AE-40A3F6778725}">
      <dsp:nvSpPr>
        <dsp:cNvPr id="0" name=""/>
        <dsp:cNvSpPr/>
      </dsp:nvSpPr>
      <dsp:spPr>
        <a:xfrm>
          <a:off x="5755621" y="813566"/>
          <a:ext cx="5721452" cy="377414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/>
            <a:t>Modelo Europeu: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800" b="1" kern="1200" dirty="0" smtClean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Valor da energia diferenciado por fonte;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Valor da energia diferenciado por tamanho para produtores independentes;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Financiamento adequado para investimento em geração de energias renováveis; </a:t>
          </a:r>
        </a:p>
      </dsp:txBody>
      <dsp:txXfrm>
        <a:off x="5755621" y="813566"/>
        <a:ext cx="5721452" cy="3774149"/>
      </dsp:txXfrm>
    </dsp:sp>
    <dsp:sp modelId="{3F2EC131-21DF-4F91-BF77-8C31B8346833}">
      <dsp:nvSpPr>
        <dsp:cNvPr id="0" name=""/>
        <dsp:cNvSpPr/>
      </dsp:nvSpPr>
      <dsp:spPr>
        <a:xfrm>
          <a:off x="0" y="4122209"/>
          <a:ext cx="11480990" cy="315904"/>
        </a:xfrm>
        <a:prstGeom prst="rect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B9F4A5-EEFB-4446-B0AF-70AB1E463244}" type="datetimeFigureOut">
              <a:rPr lang="pt-BR" smtClean="0"/>
              <a:pPr/>
              <a:t>07/06/2014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010E51-EAB4-400A-8D9D-3D91B864C12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982127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energy.gov/eere/sunshot/sunshot-initiative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10E51-EAB4-400A-8D9D-3D91B864C12E}" type="slidenum">
              <a:rPr lang="pt-BR" smtClean="0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5476786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10E51-EAB4-400A-8D9D-3D91B864C12E}" type="slidenum">
              <a:rPr lang="pt-BR" smtClean="0"/>
              <a:pPr/>
              <a:t>10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0576817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10E51-EAB4-400A-8D9D-3D91B864C12E}" type="slidenum">
              <a:rPr lang="pt-BR" smtClean="0"/>
              <a:pPr/>
              <a:t>11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546812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10E51-EAB4-400A-8D9D-3D91B864C12E}" type="slidenum">
              <a:rPr lang="pt-BR" smtClean="0"/>
              <a:pPr/>
              <a:t>12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7860102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10E51-EAB4-400A-8D9D-3D91B864C12E}" type="slidenum">
              <a:rPr lang="pt-BR" smtClean="0"/>
              <a:pPr/>
              <a:t>13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718735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10E51-EAB4-400A-8D9D-3D91B864C12E}" type="slidenum">
              <a:rPr lang="pt-BR" smtClean="0"/>
              <a:pPr/>
              <a:t>14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2858835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10E51-EAB4-400A-8D9D-3D91B864C12E}" type="slidenum">
              <a:rPr lang="pt-BR" smtClean="0"/>
              <a:pPr/>
              <a:t>15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5590897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10E51-EAB4-400A-8D9D-3D91B864C12E}" type="slidenum">
              <a:rPr lang="pt-BR" smtClean="0"/>
              <a:pPr/>
              <a:t>2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9235852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10E51-EAB4-400A-8D9D-3D91B864C12E}" type="slidenum">
              <a:rPr lang="pt-BR" smtClean="0"/>
              <a:pPr/>
              <a:t>3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9620851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10E51-EAB4-400A-8D9D-3D91B864C12E}" type="slidenum">
              <a:rPr lang="pt-BR" smtClean="0"/>
              <a:pPr/>
              <a:t>4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9324838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10E51-EAB4-400A-8D9D-3D91B864C12E}" type="slidenum">
              <a:rPr lang="pt-BR" smtClean="0"/>
              <a:pPr/>
              <a:t>5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3410725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10E51-EAB4-400A-8D9D-3D91B864C12E}" type="slidenum">
              <a:rPr lang="pt-BR" smtClean="0"/>
              <a:pPr/>
              <a:t>6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9558582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 smtClean="0">
                <a:solidFill>
                  <a:srgbClr val="FF0000"/>
                </a:solidFill>
                <a:hlinkClick r:id="rId3"/>
              </a:rPr>
              <a:t>http://energy.gov/eere/sunshot/sunshot-initiative</a:t>
            </a:r>
            <a:r>
              <a:rPr lang="pt-BR" sz="1200" dirty="0" smtClean="0">
                <a:solidFill>
                  <a:srgbClr val="FF0000"/>
                </a:solidFill>
              </a:rPr>
              <a:t>    Para conferir o programa de incentivo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10E51-EAB4-400A-8D9D-3D91B864C12E}" type="slidenum">
              <a:rPr lang="pt-BR" smtClean="0"/>
              <a:pPr/>
              <a:t>7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1870332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10E51-EAB4-400A-8D9D-3D91B864C12E}" type="slidenum">
              <a:rPr lang="pt-BR" smtClean="0"/>
              <a:pPr/>
              <a:t>8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3475940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10E51-EAB4-400A-8D9D-3D91B864C12E}" type="slidenum">
              <a:rPr lang="pt-BR" smtClean="0"/>
              <a:pPr/>
              <a:t>9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057681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8F351-A5D8-4C41-BC9E-F583E5A45F5E}" type="datetimeFigureOut">
              <a:rPr lang="pt-BR" smtClean="0"/>
              <a:pPr/>
              <a:t>07/06/2014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FEBB8-AF05-42A0-A08C-EDBC95E0A07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222314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8F351-A5D8-4C41-BC9E-F583E5A45F5E}" type="datetimeFigureOut">
              <a:rPr lang="pt-BR" smtClean="0"/>
              <a:pPr/>
              <a:t>07/06/2014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FEBB8-AF05-42A0-A08C-EDBC95E0A07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077870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8F351-A5D8-4C41-BC9E-F583E5A45F5E}" type="datetimeFigureOut">
              <a:rPr lang="pt-BR" smtClean="0"/>
              <a:pPr/>
              <a:t>07/06/2014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FEBB8-AF05-42A0-A08C-EDBC95E0A07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785673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8F351-A5D8-4C41-BC9E-F583E5A45F5E}" type="datetimeFigureOut">
              <a:rPr lang="pt-BR" smtClean="0"/>
              <a:pPr/>
              <a:t>07/06/2014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FEBB8-AF05-42A0-A08C-EDBC95E0A07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01955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8F351-A5D8-4C41-BC9E-F583E5A45F5E}" type="datetimeFigureOut">
              <a:rPr lang="pt-BR" smtClean="0"/>
              <a:pPr/>
              <a:t>07/06/2014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FEBB8-AF05-42A0-A08C-EDBC95E0A07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254192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8F351-A5D8-4C41-BC9E-F583E5A45F5E}" type="datetimeFigureOut">
              <a:rPr lang="pt-BR" smtClean="0"/>
              <a:pPr/>
              <a:t>07/06/2014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FEBB8-AF05-42A0-A08C-EDBC95E0A07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232724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8F351-A5D8-4C41-BC9E-F583E5A45F5E}" type="datetimeFigureOut">
              <a:rPr lang="pt-BR" smtClean="0"/>
              <a:pPr/>
              <a:t>07/06/2014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FEBB8-AF05-42A0-A08C-EDBC95E0A07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499929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8F351-A5D8-4C41-BC9E-F583E5A45F5E}" type="datetimeFigureOut">
              <a:rPr lang="pt-BR" smtClean="0"/>
              <a:pPr/>
              <a:t>07/06/2014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FEBB8-AF05-42A0-A08C-EDBC95E0A07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895968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8F351-A5D8-4C41-BC9E-F583E5A45F5E}" type="datetimeFigureOut">
              <a:rPr lang="pt-BR" smtClean="0"/>
              <a:pPr/>
              <a:t>07/06/2014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FEBB8-AF05-42A0-A08C-EDBC95E0A07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86635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8F351-A5D8-4C41-BC9E-F583E5A45F5E}" type="datetimeFigureOut">
              <a:rPr lang="pt-BR" smtClean="0"/>
              <a:pPr/>
              <a:t>07/06/2014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FEBB8-AF05-42A0-A08C-EDBC95E0A07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842234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8F351-A5D8-4C41-BC9E-F583E5A45F5E}" type="datetimeFigureOut">
              <a:rPr lang="pt-BR" smtClean="0"/>
              <a:pPr/>
              <a:t>07/06/2014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FEBB8-AF05-42A0-A08C-EDBC95E0A07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551804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88F351-A5D8-4C41-BC9E-F583E5A45F5E}" type="datetimeFigureOut">
              <a:rPr lang="pt-BR" smtClean="0"/>
              <a:pPr/>
              <a:t>07/06/2014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1FEBB8-AF05-42A0-A08C-EDBC95E0A07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578653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tags" Target="../tags/tag13.xml"/><Relationship Id="rId7" Type="http://schemas.openxmlformats.org/officeDocument/2006/relationships/image" Target="../media/image10.jpe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2.jpeg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2.jpe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notesSlide" Target="../notesSlides/notesSlide8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5.xml"/><Relationship Id="rId15" Type="http://schemas.openxmlformats.org/officeDocument/2006/relationships/image" Target="../media/image6.jpeg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402494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39236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222788" y="1148687"/>
            <a:ext cx="586853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 smtClean="0">
              <a:latin typeface="Calibri Light" pitchFamily="34" charset="0"/>
            </a:endParaRPr>
          </a:p>
          <a:p>
            <a:endParaRPr lang="pt-BR" dirty="0" smtClean="0">
              <a:latin typeface="Calibri Light" pitchFamily="34" charset="0"/>
            </a:endParaRPr>
          </a:p>
          <a:p>
            <a:r>
              <a:rPr lang="pt-BR" dirty="0" smtClean="0">
                <a:latin typeface="Calibri Light" pitchFamily="34" charset="0"/>
              </a:rPr>
              <a:t>A capacidade de regularização dos reservatórios vem reduzindo ano a ano e impactando fortemente este modelo:</a:t>
            </a:r>
          </a:p>
          <a:p>
            <a:endParaRPr lang="pt-BR" dirty="0" smtClean="0">
              <a:latin typeface="Calibri Light" pitchFamily="34" charset="0"/>
            </a:endParaRPr>
          </a:p>
          <a:p>
            <a:endParaRPr lang="pt-BR" dirty="0" smtClean="0">
              <a:latin typeface="Calibri Light" pitchFamily="34" charset="0"/>
            </a:endParaRPr>
          </a:p>
          <a:p>
            <a:endParaRPr lang="pt-BR" dirty="0" smtClean="0">
              <a:latin typeface="Calibri Light" pitchFamily="34" charset="0"/>
            </a:endParaRPr>
          </a:p>
          <a:p>
            <a:endParaRPr lang="pt-BR" dirty="0" smtClean="0">
              <a:latin typeface="Calibri Light" pitchFamily="34" charset="0"/>
            </a:endParaRPr>
          </a:p>
          <a:p>
            <a:endParaRPr lang="pt-BR" dirty="0" smtClean="0">
              <a:latin typeface="Calibri Light" pitchFamily="34" charset="0"/>
            </a:endParaRPr>
          </a:p>
          <a:p>
            <a:endParaRPr lang="pt-BR" dirty="0" smtClean="0">
              <a:latin typeface="Calibri Light" pitchFamily="34" charset="0"/>
            </a:endParaRPr>
          </a:p>
          <a:p>
            <a:endParaRPr lang="pt-BR" dirty="0" smtClean="0">
              <a:latin typeface="Calibri Light" pitchFamily="34" charset="0"/>
            </a:endParaRPr>
          </a:p>
          <a:p>
            <a:endParaRPr lang="pt-BR" dirty="0" smtClean="0">
              <a:latin typeface="Calibri Light" pitchFamily="34" charset="0"/>
            </a:endParaRPr>
          </a:p>
          <a:p>
            <a:endParaRPr lang="pt-BR" dirty="0" smtClean="0">
              <a:latin typeface="Calibri Light" pitchFamily="34" charset="0"/>
            </a:endParaRPr>
          </a:p>
          <a:p>
            <a:endParaRPr lang="pt-BR" dirty="0" smtClean="0">
              <a:latin typeface="Calibri Light" pitchFamily="34" charset="0"/>
            </a:endParaRPr>
          </a:p>
          <a:p>
            <a:endParaRPr lang="pt-BR" dirty="0" smtClean="0">
              <a:latin typeface="Calibri Light" pitchFamily="34" charset="0"/>
            </a:endParaRPr>
          </a:p>
          <a:p>
            <a:endParaRPr lang="pt-BR" dirty="0" smtClean="0">
              <a:latin typeface="Calibri Light" pitchFamily="34" charset="0"/>
            </a:endParaRPr>
          </a:p>
          <a:p>
            <a:endParaRPr lang="pt-BR" dirty="0" smtClean="0">
              <a:latin typeface="Calibri Light" pitchFamily="34" charset="0"/>
            </a:endParaRPr>
          </a:p>
          <a:p>
            <a:endParaRPr lang="pt-BR" dirty="0" smtClean="0">
              <a:latin typeface="Calibri Light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687" y="2460368"/>
            <a:ext cx="6549194" cy="3940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15531" y="759394"/>
            <a:ext cx="11739094" cy="80821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dirty="0" smtClean="0"/>
              <a:t>Entretanto esse modelo evoluiu de forma diferente, incluindo na base da matriz fontes não renováveis e caras, que hoje são muito representativas</a:t>
            </a:r>
            <a:endParaRPr lang="pt-BR" sz="2400" dirty="0"/>
          </a:p>
        </p:txBody>
      </p:sp>
      <p:sp>
        <p:nvSpPr>
          <p:cNvPr id="7" name="Retângulo 6"/>
          <p:cNvSpPr/>
          <p:nvPr/>
        </p:nvSpPr>
        <p:spPr>
          <a:xfrm>
            <a:off x="7498080" y="2511475"/>
            <a:ext cx="443484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latin typeface="Calibri Light" pitchFamily="34" charset="0"/>
              </a:rPr>
              <a:t>As termelétricas, por precisarem estar em operação por mais tempo que o inicialmente planejado, significam </a:t>
            </a:r>
            <a:r>
              <a:rPr lang="pt-BR" b="1" dirty="0" smtClean="0">
                <a:latin typeface="Calibri Light" pitchFamily="34" charset="0"/>
              </a:rPr>
              <a:t>custos muito maiores ao setor elétrico</a:t>
            </a:r>
            <a:r>
              <a:rPr lang="pt-BR" dirty="0" smtClean="0">
                <a:latin typeface="Calibri Light" pitchFamily="34" charset="0"/>
              </a:rPr>
              <a:t>.</a:t>
            </a:r>
          </a:p>
          <a:p>
            <a:endParaRPr lang="pt-BR" dirty="0" smtClean="0">
              <a:latin typeface="Calibri Light" pitchFamily="34" charset="0"/>
            </a:endParaRPr>
          </a:p>
          <a:p>
            <a:endParaRPr lang="pt-BR" dirty="0" smtClean="0">
              <a:latin typeface="Calibri Light" pitchFamily="34" charset="0"/>
            </a:endParaRPr>
          </a:p>
          <a:p>
            <a:r>
              <a:rPr lang="pt-BR" sz="2200" dirty="0" smtClean="0">
                <a:latin typeface="Calibri Light" pitchFamily="34" charset="0"/>
              </a:rPr>
              <a:t>Nesse contexto, fontes renováveis, como a Solar, podem e devem ser usadas como a complementação muito menos impactante ao meio ambiente e com custos inferiores aos das termelétricas.</a:t>
            </a:r>
          </a:p>
        </p:txBody>
      </p:sp>
    </p:spTree>
    <p:extLst>
      <p:ext uri="{BB962C8B-B14F-4D97-AF65-F5344CB8AC3E}">
        <p14:creationId xmlns="" xmlns:p14="http://schemas.microsoft.com/office/powerpoint/2010/main" val="362440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39236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60622" y="785919"/>
            <a:ext cx="116707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Calibri Light" pitchFamily="34" charset="0"/>
              </a:rPr>
              <a:t>Para permitir a introdução da fonte solar na matriz brasileira, o modelo precisará criar nova metodologia e novas regras, considerando os 2 diferentes mercados: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2260633" y="1825390"/>
            <a:ext cx="409432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Plantas de Geração em Grande Escala</a:t>
            </a:r>
            <a:endParaRPr lang="pt-BR" b="1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7363209" y="1814014"/>
            <a:ext cx="409432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Geração Distribuída</a:t>
            </a:r>
            <a:endParaRPr lang="pt-BR" b="1" dirty="0"/>
          </a:p>
        </p:txBody>
      </p:sp>
      <p:cxnSp>
        <p:nvCxnSpPr>
          <p:cNvPr id="5" name="Conector reto 4"/>
          <p:cNvCxnSpPr/>
          <p:nvPr/>
        </p:nvCxnSpPr>
        <p:spPr>
          <a:xfrm>
            <a:off x="260622" y="2343147"/>
            <a:ext cx="11670755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to 6"/>
          <p:cNvCxnSpPr/>
          <p:nvPr/>
        </p:nvCxnSpPr>
        <p:spPr>
          <a:xfrm>
            <a:off x="7000878" y="1814014"/>
            <a:ext cx="28572" cy="4929686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/>
          <p:cNvCxnSpPr/>
          <p:nvPr/>
        </p:nvCxnSpPr>
        <p:spPr>
          <a:xfrm>
            <a:off x="260622" y="3271835"/>
            <a:ext cx="11670755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/>
        </p:nvCxnSpPr>
        <p:spPr>
          <a:xfrm>
            <a:off x="1828801" y="1814014"/>
            <a:ext cx="0" cy="451372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2260633" y="2410891"/>
            <a:ext cx="42327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latin typeface="Calibri Light" pitchFamily="34" charset="0"/>
              </a:rPr>
              <a:t>Usinas fotovoltaicas localizadas em regiões específicas de grande potencial solar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2260633" y="3343275"/>
            <a:ext cx="42327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latin typeface="Calibri Light" pitchFamily="34" charset="0"/>
              </a:rPr>
              <a:t>Produtores independentes de energia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260623" y="2410891"/>
            <a:ext cx="11607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latin typeface="Calibri Light" pitchFamily="34" charset="0"/>
              </a:rPr>
              <a:t>Descrição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260623" y="3343275"/>
            <a:ext cx="11607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latin typeface="Calibri Light" pitchFamily="34" charset="0"/>
              </a:rPr>
              <a:t>Público</a:t>
            </a:r>
          </a:p>
        </p:txBody>
      </p:sp>
      <p:cxnSp>
        <p:nvCxnSpPr>
          <p:cNvPr id="20" name="Conector reto 19"/>
          <p:cNvCxnSpPr/>
          <p:nvPr/>
        </p:nvCxnSpPr>
        <p:spPr>
          <a:xfrm>
            <a:off x="260622" y="3942282"/>
            <a:ext cx="11670755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ixaDeTexto 22"/>
          <p:cNvSpPr txBox="1"/>
          <p:nvPr/>
        </p:nvSpPr>
        <p:spPr>
          <a:xfrm>
            <a:off x="260623" y="4116123"/>
            <a:ext cx="14925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latin typeface="Calibri Light" pitchFamily="34" charset="0"/>
              </a:rPr>
              <a:t>Benefícios para o modelo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7432709" y="3343275"/>
            <a:ext cx="42327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latin typeface="Calibri Light" pitchFamily="34" charset="0"/>
              </a:rPr>
              <a:t>Autoprodutores residenciais e industriais</a:t>
            </a:r>
          </a:p>
        </p:txBody>
      </p:sp>
      <p:sp>
        <p:nvSpPr>
          <p:cNvPr id="25" name="CaixaDeTexto 24"/>
          <p:cNvSpPr txBox="1"/>
          <p:nvPr/>
        </p:nvSpPr>
        <p:spPr>
          <a:xfrm>
            <a:off x="7432709" y="2410891"/>
            <a:ext cx="42327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latin typeface="Calibri Light" pitchFamily="34" charset="0"/>
              </a:rPr>
              <a:t>Pequenas centrais de geração fotovoltaica localizadas em telhados para consumo local / redução conta</a:t>
            </a:r>
          </a:p>
        </p:txBody>
      </p:sp>
      <p:sp>
        <p:nvSpPr>
          <p:cNvPr id="26" name="CaixaDeTexto 25"/>
          <p:cNvSpPr txBox="1"/>
          <p:nvPr/>
        </p:nvSpPr>
        <p:spPr>
          <a:xfrm>
            <a:off x="2260633" y="4116123"/>
            <a:ext cx="42327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 smtClean="0">
                <a:latin typeface="Calibri Light" pitchFamily="34" charset="0"/>
              </a:rPr>
              <a:t>Complementariedade de fontes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 smtClean="0">
                <a:latin typeface="Calibri Light" pitchFamily="34" charset="0"/>
              </a:rPr>
              <a:t>Segurança energética</a:t>
            </a:r>
          </a:p>
        </p:txBody>
      </p:sp>
      <p:sp>
        <p:nvSpPr>
          <p:cNvPr id="27" name="CaixaDeTexto 26"/>
          <p:cNvSpPr txBox="1"/>
          <p:nvPr/>
        </p:nvSpPr>
        <p:spPr>
          <a:xfrm>
            <a:off x="7432709" y="4116123"/>
            <a:ext cx="42327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 smtClean="0">
                <a:latin typeface="Calibri Light" pitchFamily="34" charset="0"/>
              </a:rPr>
              <a:t>Redução custos de distribuição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 smtClean="0">
                <a:latin typeface="Calibri Light" pitchFamily="34" charset="0"/>
              </a:rPr>
              <a:t>Aumento capacidade do sistema</a:t>
            </a:r>
          </a:p>
        </p:txBody>
      </p:sp>
      <p:cxnSp>
        <p:nvCxnSpPr>
          <p:cNvPr id="28" name="Conector reto 27"/>
          <p:cNvCxnSpPr/>
          <p:nvPr/>
        </p:nvCxnSpPr>
        <p:spPr>
          <a:xfrm>
            <a:off x="260622" y="4946756"/>
            <a:ext cx="11670755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https://encrypted-tbn2.gstatic.com/images?q=tbn:ANd9GcSBJbLrf5n4S3dOjdJFblVTp4VMMFjEE2FHrwV2tDzK87twC5An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38" t="3672" r="2273" b="4259"/>
          <a:stretch/>
        </p:blipFill>
        <p:spPr bwMode="auto">
          <a:xfrm>
            <a:off x="2482936" y="5185329"/>
            <a:ext cx="3635124" cy="14573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Imagem 3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72398" y="5114926"/>
            <a:ext cx="3432883" cy="16854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6667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39236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63772" y="791567"/>
            <a:ext cx="119326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Calibri Light" pitchFamily="34" charset="0"/>
              </a:rPr>
              <a:t>Se o modelo fosse capaz de capturar os benefícios trazidos pela geração Solar, hoje não monetizados, a Energia Solar já seria viável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3409" y="4284504"/>
            <a:ext cx="3939703" cy="2573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tângulo 6"/>
          <p:cNvSpPr/>
          <p:nvPr/>
        </p:nvSpPr>
        <p:spPr>
          <a:xfrm>
            <a:off x="102775" y="2069330"/>
            <a:ext cx="397345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>
              <a:buFont typeface="Wingdings" pitchFamily="2" charset="2"/>
              <a:buChar char="§"/>
            </a:pPr>
            <a:r>
              <a:rPr lang="pt-BR" dirty="0" smtClean="0">
                <a:latin typeface="Calibri Light" pitchFamily="34" charset="0"/>
              </a:rPr>
              <a:t>Geração mais próxima aos centros de carga: redução de perdas na transmissão</a:t>
            </a:r>
          </a:p>
          <a:p>
            <a:pPr marL="177800" indent="-177800">
              <a:buFont typeface="Wingdings" pitchFamily="2" charset="2"/>
              <a:buChar char="§"/>
            </a:pPr>
            <a:r>
              <a:rPr lang="pt-BR" dirty="0" smtClean="0">
                <a:latin typeface="Calibri Light" pitchFamily="34" charset="0"/>
              </a:rPr>
              <a:t>Segurança da geração: variação anual de menos de 5%</a:t>
            </a:r>
          </a:p>
          <a:p>
            <a:pPr marL="177800" indent="-177800">
              <a:buFont typeface="Wingdings" pitchFamily="2" charset="2"/>
              <a:buChar char="§"/>
            </a:pPr>
            <a:r>
              <a:rPr lang="pt-BR" dirty="0" smtClean="0">
                <a:latin typeface="Calibri Light" pitchFamily="34" charset="0"/>
              </a:rPr>
              <a:t>Complementaridade à geração hidrelétrica</a:t>
            </a: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1007606" y="1665019"/>
            <a:ext cx="211540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u="sng" dirty="0" smtClean="0"/>
              <a:t>Vantagens Técnicas</a:t>
            </a:r>
            <a:endParaRPr lang="pt-BR" b="1" u="sng" dirty="0"/>
          </a:p>
        </p:txBody>
      </p:sp>
      <p:sp>
        <p:nvSpPr>
          <p:cNvPr id="17" name="Retângulo 16"/>
          <p:cNvSpPr/>
          <p:nvPr/>
        </p:nvSpPr>
        <p:spPr>
          <a:xfrm>
            <a:off x="4088523" y="2058594"/>
            <a:ext cx="398373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>
              <a:buFont typeface="Wingdings" pitchFamily="2" charset="2"/>
              <a:buChar char="§"/>
            </a:pPr>
            <a:r>
              <a:rPr lang="pt-BR" dirty="0" smtClean="0">
                <a:latin typeface="Calibri Light" pitchFamily="34" charset="0"/>
              </a:rPr>
              <a:t>Utilização de áreas já degradadas, não impactando em áreas preservadas, não gerando impacto à fauna ou flora</a:t>
            </a:r>
          </a:p>
          <a:p>
            <a:pPr marL="177800" indent="-177800">
              <a:buFont typeface="Wingdings" pitchFamily="2" charset="2"/>
              <a:buChar char="§"/>
            </a:pPr>
            <a:r>
              <a:rPr lang="pt-BR" dirty="0" smtClean="0">
                <a:latin typeface="Calibri Light" pitchFamily="34" charset="0"/>
              </a:rPr>
              <a:t>Baixíssimo impacto em solo, água ou ar</a:t>
            </a:r>
          </a:p>
          <a:p>
            <a:pPr marL="177800" indent="-177800">
              <a:buFont typeface="Wingdings" pitchFamily="2" charset="2"/>
              <a:buChar char="§"/>
            </a:pPr>
            <a:r>
              <a:rPr lang="pt-BR" dirty="0" smtClean="0">
                <a:latin typeface="Calibri Light" pitchFamily="34" charset="0"/>
              </a:rPr>
              <a:t>Apenas impactos positivos à populações residentes</a:t>
            </a:r>
          </a:p>
          <a:p>
            <a:pPr marL="177800" indent="-177800">
              <a:buFont typeface="Wingdings" pitchFamily="2" charset="2"/>
              <a:buChar char="§"/>
            </a:pPr>
            <a:endParaRPr lang="pt-BR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4603850" y="1639995"/>
            <a:ext cx="293547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u="sng" dirty="0" smtClean="0"/>
              <a:t>Vantagens Ambientais</a:t>
            </a:r>
            <a:endParaRPr lang="pt-BR" b="1" u="sng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45927" y="4427917"/>
            <a:ext cx="2921954" cy="2323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Retângulo 18"/>
          <p:cNvSpPr/>
          <p:nvPr/>
        </p:nvSpPr>
        <p:spPr>
          <a:xfrm>
            <a:off x="8082247" y="2061506"/>
            <a:ext cx="395652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>
              <a:buFont typeface="Wingdings" pitchFamily="2" charset="2"/>
              <a:buChar char="§"/>
            </a:pPr>
            <a:r>
              <a:rPr lang="pt-BR" dirty="0" smtClean="0">
                <a:latin typeface="Calibri Light" pitchFamily="34" charset="0"/>
              </a:rPr>
              <a:t>Crescimento econômico em regiões menos desenvolvidas (Norte de Minas e Nordeste do Brasil)</a:t>
            </a:r>
          </a:p>
          <a:p>
            <a:pPr marL="177800" indent="-177800">
              <a:buFont typeface="Wingdings" pitchFamily="2" charset="2"/>
              <a:buChar char="§"/>
            </a:pPr>
            <a:r>
              <a:rPr lang="pt-BR" dirty="0" smtClean="0">
                <a:latin typeface="Calibri Light" pitchFamily="34" charset="0"/>
              </a:rPr>
              <a:t>Construção de uma nova indústria para o país</a:t>
            </a:r>
            <a:endParaRPr lang="pt-BR" dirty="0">
              <a:latin typeface="Calibri Light" pitchFamily="34" charset="0"/>
            </a:endParaRPr>
          </a:p>
          <a:p>
            <a:pPr marL="177800" indent="-177800">
              <a:buFont typeface="Wingdings" pitchFamily="2" charset="2"/>
              <a:buChar char="§"/>
            </a:pPr>
            <a:r>
              <a:rPr lang="pt-BR" dirty="0" smtClean="0">
                <a:latin typeface="Calibri Light" pitchFamily="34" charset="0"/>
              </a:rPr>
              <a:t>Desenvolvimento de tecnologia brasileira</a:t>
            </a:r>
          </a:p>
          <a:p>
            <a:pPr marL="177800" indent="-177800">
              <a:buFont typeface="Wingdings" pitchFamily="2" charset="2"/>
              <a:buChar char="§"/>
            </a:pPr>
            <a:endParaRPr lang="pt-BR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8590386" y="1628619"/>
            <a:ext cx="293547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u="sng" dirty="0" smtClean="0"/>
              <a:t>Vantagens Sociais</a:t>
            </a:r>
            <a:endParaRPr lang="pt-BR" b="1" u="sng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739881" y="4388097"/>
            <a:ext cx="2784144" cy="2296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4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03977" y="2032044"/>
            <a:ext cx="3979146" cy="4754515"/>
          </a:xfrm>
          <a:prstGeom prst="rect">
            <a:avLst/>
          </a:prstGeom>
          <a:noFill/>
          <a:ln w="19050" algn="ctr">
            <a:solidFill>
              <a:srgbClr val="66AA44"/>
            </a:solidFill>
            <a:miter lim="800000"/>
            <a:headEnd/>
            <a:tailEnd/>
          </a:ln>
        </p:spPr>
        <p:txBody>
          <a:bodyPr anchor="ctr"/>
          <a:lstStyle/>
          <a:p>
            <a:pPr marL="177800" indent="-177800" eaLnBrk="0" hangingPunct="0">
              <a:lnSpc>
                <a:spcPct val="110000"/>
              </a:lnSpc>
              <a:spcBef>
                <a:spcPct val="40000"/>
              </a:spcBef>
              <a:buFontTx/>
              <a:buChar char="•"/>
            </a:pPr>
            <a:endParaRPr lang="en-US" sz="1400"/>
          </a:p>
        </p:txBody>
      </p:sp>
      <p:sp>
        <p:nvSpPr>
          <p:cNvPr id="14" name="Rectangle 14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093112" y="2032044"/>
            <a:ext cx="3979146" cy="4754515"/>
          </a:xfrm>
          <a:prstGeom prst="rect">
            <a:avLst/>
          </a:prstGeom>
          <a:noFill/>
          <a:ln w="19050" algn="ctr">
            <a:solidFill>
              <a:srgbClr val="66AA44"/>
            </a:solidFill>
            <a:miter lim="800000"/>
            <a:headEnd/>
            <a:tailEnd/>
          </a:ln>
        </p:spPr>
        <p:txBody>
          <a:bodyPr anchor="ctr"/>
          <a:lstStyle/>
          <a:p>
            <a:pPr marL="177800" indent="-177800" eaLnBrk="0" hangingPunct="0">
              <a:lnSpc>
                <a:spcPct val="110000"/>
              </a:lnSpc>
              <a:spcBef>
                <a:spcPct val="40000"/>
              </a:spcBef>
              <a:buFontTx/>
              <a:buChar char="•"/>
            </a:pPr>
            <a:endParaRPr lang="en-US" sz="1400"/>
          </a:p>
        </p:txBody>
      </p:sp>
      <p:sp>
        <p:nvSpPr>
          <p:cNvPr id="15" name="Rectangle 14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077658" y="2032044"/>
            <a:ext cx="3979146" cy="4754515"/>
          </a:xfrm>
          <a:prstGeom prst="rect">
            <a:avLst/>
          </a:prstGeom>
          <a:noFill/>
          <a:ln w="19050" algn="ctr">
            <a:solidFill>
              <a:srgbClr val="66AA44"/>
            </a:solidFill>
            <a:miter lim="800000"/>
            <a:headEnd/>
            <a:tailEnd/>
          </a:ln>
        </p:spPr>
        <p:txBody>
          <a:bodyPr anchor="ctr"/>
          <a:lstStyle/>
          <a:p>
            <a:pPr marL="177800" indent="-177800" eaLnBrk="0" hangingPunct="0">
              <a:lnSpc>
                <a:spcPct val="110000"/>
              </a:lnSpc>
              <a:spcBef>
                <a:spcPct val="40000"/>
              </a:spcBef>
              <a:buFontTx/>
              <a:buChar char="•"/>
            </a:pPr>
            <a:endParaRPr lang="en-US" sz="1400"/>
          </a:p>
        </p:txBody>
      </p:sp>
    </p:spTree>
    <p:extLst>
      <p:ext uri="{BB962C8B-B14F-4D97-AF65-F5344CB8AC3E}">
        <p14:creationId xmlns="" xmlns:p14="http://schemas.microsoft.com/office/powerpoint/2010/main" val="98295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39236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2806476" y="2602792"/>
            <a:ext cx="446585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>
                <a:latin typeface="Calibri Light" pitchFamily="34" charset="0"/>
              </a:rPr>
              <a:t>Energia </a:t>
            </a:r>
            <a:r>
              <a:rPr lang="pt-BR" dirty="0">
                <a:latin typeface="Calibri Light" pitchFamily="34" charset="0"/>
              </a:rPr>
              <a:t>solar não é competitiva com outras </a:t>
            </a:r>
            <a:r>
              <a:rPr lang="pt-BR" dirty="0" smtClean="0">
                <a:latin typeface="Calibri Light" pitchFamily="34" charset="0"/>
              </a:rPr>
              <a:t>fontes se considerado o alto custo de investimento e baixo rendimento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>
                <a:latin typeface="Calibri Light" pitchFamily="34" charset="0"/>
              </a:rPr>
              <a:t>Leilões de energia do governo com energias complementares competindo entre si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424780" y="2881999"/>
            <a:ext cx="2075531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Plantas de Geração em Grande Escala</a:t>
            </a:r>
            <a:endParaRPr lang="pt-BR" b="1" dirty="0"/>
          </a:p>
        </p:txBody>
      </p:sp>
      <p:sp>
        <p:nvSpPr>
          <p:cNvPr id="10" name="CaixaDeTexto 9"/>
          <p:cNvSpPr txBox="1"/>
          <p:nvPr/>
        </p:nvSpPr>
        <p:spPr>
          <a:xfrm>
            <a:off x="417072" y="4944507"/>
            <a:ext cx="1897507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Geração Distribuída</a:t>
            </a:r>
            <a:endParaRPr lang="pt-BR" b="1" dirty="0"/>
          </a:p>
        </p:txBody>
      </p:sp>
      <p:sp>
        <p:nvSpPr>
          <p:cNvPr id="12" name="Retângulo 11"/>
          <p:cNvSpPr/>
          <p:nvPr/>
        </p:nvSpPr>
        <p:spPr>
          <a:xfrm>
            <a:off x="4009457" y="1804392"/>
            <a:ext cx="14363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u="sng" dirty="0" smtClean="0">
                <a:latin typeface="Calibri Light" pitchFamily="34" charset="0"/>
              </a:rPr>
              <a:t>Cenário Atual</a:t>
            </a:r>
            <a:endParaRPr lang="pt-BR" u="sng" dirty="0"/>
          </a:p>
        </p:txBody>
      </p:sp>
      <p:sp>
        <p:nvSpPr>
          <p:cNvPr id="13" name="Retângulo 12"/>
          <p:cNvSpPr/>
          <p:nvPr/>
        </p:nvSpPr>
        <p:spPr>
          <a:xfrm>
            <a:off x="8959326" y="1730635"/>
            <a:ext cx="10021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u="sng" dirty="0" smtClean="0">
                <a:latin typeface="Calibri Light" pitchFamily="34" charset="0"/>
              </a:rPr>
              <a:t>Soluções</a:t>
            </a:r>
            <a:endParaRPr lang="pt-BR" u="sng" dirty="0"/>
          </a:p>
        </p:txBody>
      </p:sp>
      <p:sp>
        <p:nvSpPr>
          <p:cNvPr id="14" name="Retângulo 13"/>
          <p:cNvSpPr/>
          <p:nvPr/>
        </p:nvSpPr>
        <p:spPr>
          <a:xfrm>
            <a:off x="7492770" y="2594286"/>
            <a:ext cx="456185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>
                <a:latin typeface="Calibri Light" pitchFamily="34" charset="0"/>
              </a:rPr>
              <a:t>Tarifas / leilões diferenciados que viabilizem a energia solar fora do contexto de P&amp;D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>
                <a:latin typeface="Calibri Light" pitchFamily="34" charset="0"/>
              </a:rPr>
              <a:t>Incentivo ao desenvolvimento da cadeira barateando fornecimento de equipamentos e serviços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>
                <a:latin typeface="Calibri Light" pitchFamily="34" charset="0"/>
              </a:rPr>
              <a:t>Fontes de financiamento diferenciadas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7492770" y="4719209"/>
            <a:ext cx="456185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>
                <a:latin typeface="Calibri Light" pitchFamily="34" charset="0"/>
              </a:rPr>
              <a:t>Fontes de financiamento garantindo a instalação para o auto produtor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>
                <a:latin typeface="Calibri Light" pitchFamily="34" charset="0"/>
              </a:rPr>
              <a:t>Incentivo ao desenvolvimento de empresas de instalação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>
                <a:latin typeface="Calibri Light" pitchFamily="34" charset="0"/>
              </a:rPr>
              <a:t>Simplificação nos modelos de conexão à distribuidora</a:t>
            </a:r>
            <a:endParaRPr lang="pt-BR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315531" y="759394"/>
            <a:ext cx="11739094" cy="80821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dirty="0" smtClean="0"/>
              <a:t>Considerados apenas os fatores econômicos, </a:t>
            </a:r>
            <a:r>
              <a:rPr lang="pt-BR" sz="2400" u="sng" dirty="0"/>
              <a:t>atualmente</a:t>
            </a:r>
            <a:r>
              <a:rPr lang="pt-BR" sz="2400" dirty="0" smtClean="0"/>
              <a:t>, o investimento em energia solar</a:t>
            </a:r>
            <a:r>
              <a:rPr lang="pt-BR" sz="2400" dirty="0"/>
              <a:t> </a:t>
            </a:r>
            <a:r>
              <a:rPr lang="pt-BR" sz="2400" dirty="0" smtClean="0"/>
              <a:t>não é viável no Brasil</a:t>
            </a:r>
            <a:endParaRPr lang="pt-BR" sz="2400" dirty="0"/>
          </a:p>
        </p:txBody>
      </p:sp>
      <p:sp>
        <p:nvSpPr>
          <p:cNvPr id="20" name="Retângulo 19"/>
          <p:cNvSpPr/>
          <p:nvPr/>
        </p:nvSpPr>
        <p:spPr>
          <a:xfrm>
            <a:off x="2843047" y="4700465"/>
            <a:ext cx="425782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>
                <a:latin typeface="Calibri Light" pitchFamily="34" charset="0"/>
              </a:rPr>
              <a:t>Alto valor de investimento necessário para instalação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>
                <a:latin typeface="Calibri Light" pitchFamily="34" charset="0"/>
              </a:rPr>
              <a:t>Longo </a:t>
            </a:r>
            <a:r>
              <a:rPr lang="pt-BR" dirty="0" err="1" smtClean="0">
                <a:latin typeface="Calibri Light" pitchFamily="34" charset="0"/>
              </a:rPr>
              <a:t>payback</a:t>
            </a:r>
            <a:r>
              <a:rPr lang="pt-BR" dirty="0" smtClean="0">
                <a:latin typeface="Calibri Light" pitchFamily="34" charset="0"/>
              </a:rPr>
              <a:t> comparado com taxa de juros oferecido pelo mercado brasileiro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>
                <a:latin typeface="Calibri Light" pitchFamily="34" charset="0"/>
              </a:rPr>
              <a:t>Dificuldades técnicas para o interessado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</p:txBody>
      </p:sp>
      <p:cxnSp>
        <p:nvCxnSpPr>
          <p:cNvPr id="21" name="Conector reto 20"/>
          <p:cNvCxnSpPr/>
          <p:nvPr/>
        </p:nvCxnSpPr>
        <p:spPr>
          <a:xfrm>
            <a:off x="315531" y="4499494"/>
            <a:ext cx="11670755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to 21"/>
          <p:cNvCxnSpPr/>
          <p:nvPr/>
        </p:nvCxnSpPr>
        <p:spPr>
          <a:xfrm>
            <a:off x="7372332" y="1915301"/>
            <a:ext cx="28572" cy="4929686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to 22"/>
          <p:cNvCxnSpPr/>
          <p:nvPr/>
        </p:nvCxnSpPr>
        <p:spPr>
          <a:xfrm>
            <a:off x="2657306" y="1915301"/>
            <a:ext cx="28572" cy="4929686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75762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39236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59308" y="754039"/>
            <a:ext cx="119326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Calibri Light" pitchFamily="34" charset="0"/>
              </a:rPr>
              <a:t>As ações até agora realizadas, apesar de importantes, são ainda muito tímidas para real incentivo ao mercado solar</a:t>
            </a:r>
          </a:p>
        </p:txBody>
      </p:sp>
      <p:sp>
        <p:nvSpPr>
          <p:cNvPr id="7" name="Retângulo 6"/>
          <p:cNvSpPr/>
          <p:nvPr/>
        </p:nvSpPr>
        <p:spPr>
          <a:xfrm>
            <a:off x="480668" y="3353067"/>
            <a:ext cx="28665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indent="-182563">
              <a:buFont typeface="Wingdings" pitchFamily="2" charset="2"/>
              <a:buChar char="§"/>
            </a:pPr>
            <a:r>
              <a:rPr lang="pt-BR" dirty="0" smtClean="0">
                <a:latin typeface="Calibri Light" pitchFamily="34" charset="0"/>
              </a:rPr>
              <a:t>Desconto na TUSD (80% para plantas em operação até 2017 e 50% após essa data) o que impacta positivamente no Preço da Venda de Energia</a:t>
            </a:r>
            <a:endParaRPr lang="pt-BR" dirty="0"/>
          </a:p>
        </p:txBody>
      </p:sp>
      <p:sp>
        <p:nvSpPr>
          <p:cNvPr id="11" name="Retângulo 10"/>
          <p:cNvSpPr/>
          <p:nvPr/>
        </p:nvSpPr>
        <p:spPr>
          <a:xfrm>
            <a:off x="480668" y="5188051"/>
            <a:ext cx="28665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indent="-182563">
              <a:buFont typeface="Wingdings" pitchFamily="2" charset="2"/>
              <a:buChar char="§"/>
            </a:pPr>
            <a:r>
              <a:rPr lang="pt-BR" dirty="0" smtClean="0">
                <a:latin typeface="Calibri Light" pitchFamily="34" charset="0"/>
              </a:rPr>
              <a:t>Resolução ANEEL  482 para Geração Distribuída</a:t>
            </a:r>
          </a:p>
          <a:p>
            <a:pPr marL="182563" indent="-182563">
              <a:buFont typeface="Wingdings" pitchFamily="2" charset="2"/>
              <a:buChar char="§"/>
            </a:pPr>
            <a:r>
              <a:rPr lang="pt-BR" dirty="0" smtClean="0">
                <a:latin typeface="Calibri Light" pitchFamily="34" charset="0"/>
              </a:rPr>
              <a:t>Chamada </a:t>
            </a:r>
            <a:r>
              <a:rPr lang="pt-BR" dirty="0" err="1" smtClean="0">
                <a:latin typeface="Calibri Light" pitchFamily="34" charset="0"/>
              </a:rPr>
              <a:t>P&amp;D</a:t>
            </a:r>
            <a:r>
              <a:rPr lang="pt-BR" dirty="0" smtClean="0">
                <a:latin typeface="Calibri Light" pitchFamily="34" charset="0"/>
              </a:rPr>
              <a:t> Estratégico ANEEL n. 013/2011</a:t>
            </a:r>
            <a:endParaRPr lang="pt-BR" dirty="0"/>
          </a:p>
        </p:txBody>
      </p:sp>
      <p:sp>
        <p:nvSpPr>
          <p:cNvPr id="12" name="Retângulo 11"/>
          <p:cNvSpPr/>
          <p:nvPr/>
        </p:nvSpPr>
        <p:spPr>
          <a:xfrm>
            <a:off x="1220744" y="1691219"/>
            <a:ext cx="13864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u="sng" dirty="0" smtClean="0">
                <a:latin typeface="Calibri Light" pitchFamily="34" charset="0"/>
              </a:rPr>
              <a:t>Nível Federal</a:t>
            </a:r>
            <a:endParaRPr lang="pt-BR" u="sng" dirty="0"/>
          </a:p>
        </p:txBody>
      </p:sp>
      <p:sp>
        <p:nvSpPr>
          <p:cNvPr id="17" name="Retângulo 16"/>
          <p:cNvSpPr/>
          <p:nvPr/>
        </p:nvSpPr>
        <p:spPr>
          <a:xfrm>
            <a:off x="4632432" y="3551187"/>
            <a:ext cx="28665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indent="-182563">
              <a:buFont typeface="Wingdings" pitchFamily="2" charset="2"/>
              <a:buChar char="§"/>
            </a:pPr>
            <a:r>
              <a:rPr lang="pt-BR" dirty="0" smtClean="0">
                <a:latin typeface="Calibri Light" pitchFamily="34" charset="0"/>
              </a:rPr>
              <a:t>Isenção de ICMS na compra de equipamentos dentro do estado</a:t>
            </a:r>
            <a:endParaRPr lang="pt-BR" dirty="0"/>
          </a:p>
        </p:txBody>
      </p:sp>
      <p:sp>
        <p:nvSpPr>
          <p:cNvPr id="19" name="Retângulo 18"/>
          <p:cNvSpPr/>
          <p:nvPr/>
        </p:nvSpPr>
        <p:spPr>
          <a:xfrm>
            <a:off x="5372091" y="1691219"/>
            <a:ext cx="13872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u="sng" dirty="0" smtClean="0">
                <a:latin typeface="Calibri Light" pitchFamily="34" charset="0"/>
              </a:rPr>
              <a:t>Minas Gerais</a:t>
            </a:r>
            <a:endParaRPr lang="pt-BR" u="sng" dirty="0"/>
          </a:p>
        </p:txBody>
      </p:sp>
      <p:sp>
        <p:nvSpPr>
          <p:cNvPr id="20" name="Retângulo 19"/>
          <p:cNvSpPr/>
          <p:nvPr/>
        </p:nvSpPr>
        <p:spPr>
          <a:xfrm>
            <a:off x="8747232" y="3551187"/>
            <a:ext cx="28665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indent="-182563">
              <a:buFont typeface="Wingdings" pitchFamily="2" charset="2"/>
              <a:buChar char="§"/>
            </a:pPr>
            <a:r>
              <a:rPr lang="pt-BR" dirty="0" smtClean="0">
                <a:latin typeface="Calibri Light" pitchFamily="34" charset="0"/>
              </a:rPr>
              <a:t>Leilão Específico Solar que contratou 122MW</a:t>
            </a:r>
            <a:endParaRPr lang="pt-BR" dirty="0"/>
          </a:p>
        </p:txBody>
      </p:sp>
      <p:sp>
        <p:nvSpPr>
          <p:cNvPr id="21" name="Retângulo 20"/>
          <p:cNvSpPr/>
          <p:nvPr/>
        </p:nvSpPr>
        <p:spPr>
          <a:xfrm>
            <a:off x="9501125" y="1691219"/>
            <a:ext cx="13587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u="sng" dirty="0" smtClean="0">
                <a:latin typeface="Calibri Light" pitchFamily="34" charset="0"/>
              </a:rPr>
              <a:t>Pernambuco</a:t>
            </a:r>
            <a:endParaRPr lang="pt-BR" u="sng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460510" y="2232535"/>
            <a:ext cx="1440000" cy="1007043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45710" y="2219801"/>
            <a:ext cx="1440000" cy="1032510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93946" y="2232417"/>
            <a:ext cx="1440000" cy="1007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tângulo 22"/>
          <p:cNvSpPr/>
          <p:nvPr/>
        </p:nvSpPr>
        <p:spPr>
          <a:xfrm>
            <a:off x="137160" y="1630680"/>
            <a:ext cx="3581400" cy="498348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>
            <a:off x="4282440" y="1630680"/>
            <a:ext cx="3581400" cy="498348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Retângulo 24"/>
          <p:cNvSpPr/>
          <p:nvPr/>
        </p:nvSpPr>
        <p:spPr>
          <a:xfrm>
            <a:off x="8351520" y="1630680"/>
            <a:ext cx="3581400" cy="498348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962923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687765"/>
            <a:ext cx="12054625" cy="5148621"/>
          </a:xfrm>
          <a:prstGeom prst="rect">
            <a:avLst/>
          </a:prstGeom>
          <a:effectLst>
            <a:glow>
              <a:schemeClr val="accent1">
                <a:alpha val="0"/>
              </a:schemeClr>
            </a:glow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39236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315531" y="759394"/>
            <a:ext cx="11739094" cy="80821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dirty="0" smtClean="0"/>
              <a:t>Em resumo as perspectivas da energia solar no Brasil dependem do próximo passo a ser dado pelo governo. </a:t>
            </a:r>
            <a:endParaRPr lang="pt-BR" sz="2400" dirty="0"/>
          </a:p>
        </p:txBody>
      </p:sp>
      <p:sp>
        <p:nvSpPr>
          <p:cNvPr id="2" name="CaixaDeTexto 1"/>
          <p:cNvSpPr txBox="1"/>
          <p:nvPr/>
        </p:nvSpPr>
        <p:spPr>
          <a:xfrm>
            <a:off x="428625" y="2271713"/>
            <a:ext cx="105727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</a:rPr>
              <a:t>O potencial de desenvolvimento da energia solar no Brasil é grande.</a:t>
            </a:r>
          </a:p>
          <a:p>
            <a:endParaRPr lang="pt-BR" sz="2400" b="1" dirty="0">
              <a:solidFill>
                <a:schemeClr val="bg1"/>
              </a:solidFill>
            </a:endParaRPr>
          </a:p>
          <a:p>
            <a:r>
              <a:rPr lang="pt-BR" sz="2400" b="1" dirty="0" smtClean="0">
                <a:solidFill>
                  <a:schemeClr val="bg1"/>
                </a:solidFill>
              </a:rPr>
              <a:t>Para falar de perspectivas, entretanto, precisamos ainda do desenvolvimento (amadurecimento) do mercado.</a:t>
            </a:r>
            <a:endParaRPr lang="pt-BR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3722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39236"/>
          </a:xfrm>
          <a:prstGeom prst="rect">
            <a:avLst/>
          </a:prstGeom>
        </p:spPr>
      </p:pic>
      <p:grpSp>
        <p:nvGrpSpPr>
          <p:cNvPr id="7" name="Grupo 6"/>
          <p:cNvGrpSpPr/>
          <p:nvPr/>
        </p:nvGrpSpPr>
        <p:grpSpPr>
          <a:xfrm>
            <a:off x="981259" y="1726793"/>
            <a:ext cx="9534341" cy="718363"/>
            <a:chOff x="3037673" y="91850"/>
            <a:chExt cx="5400307" cy="718363"/>
          </a:xfrm>
        </p:grpSpPr>
        <p:sp>
          <p:nvSpPr>
            <p:cNvPr id="9" name="Arredondar Retângulo no Mesmo Canto Lateral 8"/>
            <p:cNvSpPr/>
            <p:nvPr/>
          </p:nvSpPr>
          <p:spPr>
            <a:xfrm rot="5400000">
              <a:off x="5378645" y="-2249122"/>
              <a:ext cx="718363" cy="5400307"/>
            </a:xfrm>
            <a:prstGeom prst="round2SameRect">
              <a:avLst/>
            </a:prstGeom>
            <a:solidFill>
              <a:schemeClr val="accent6">
                <a:lumMod val="40000"/>
                <a:lumOff val="60000"/>
                <a:alpha val="90000"/>
              </a:schemeClr>
            </a:solidFill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Arredondar Retângulo no Mesmo Canto Lateral 4"/>
            <p:cNvSpPr/>
            <p:nvPr/>
          </p:nvSpPr>
          <p:spPr>
            <a:xfrm>
              <a:off x="3037673" y="126918"/>
              <a:ext cx="5365239" cy="6482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0" lvl="1" algn="l" defTabSz="7112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pt-BR" sz="2400" kern="1200" dirty="0" smtClean="0"/>
                <a:t>Apresentação CEI</a:t>
              </a:r>
              <a:endParaRPr lang="pt-BR" sz="2400" kern="1200" dirty="0"/>
            </a:p>
          </p:txBody>
        </p:sp>
      </p:grpSp>
      <p:grpSp>
        <p:nvGrpSpPr>
          <p:cNvPr id="11" name="Grupo 10"/>
          <p:cNvGrpSpPr/>
          <p:nvPr/>
        </p:nvGrpSpPr>
        <p:grpSpPr>
          <a:xfrm>
            <a:off x="990779" y="3322233"/>
            <a:ext cx="9534341" cy="718363"/>
            <a:chOff x="3037673" y="91850"/>
            <a:chExt cx="5400307" cy="718363"/>
          </a:xfrm>
        </p:grpSpPr>
        <p:sp>
          <p:nvSpPr>
            <p:cNvPr id="12" name="Arredondar Retângulo no Mesmo Canto Lateral 11"/>
            <p:cNvSpPr/>
            <p:nvPr/>
          </p:nvSpPr>
          <p:spPr>
            <a:xfrm rot="5400000">
              <a:off x="5378645" y="-2249122"/>
              <a:ext cx="718363" cy="5400307"/>
            </a:xfrm>
            <a:prstGeom prst="round2SameRect">
              <a:avLst/>
            </a:prstGeom>
            <a:solidFill>
              <a:schemeClr val="accent6">
                <a:lumMod val="40000"/>
                <a:lumOff val="60000"/>
                <a:alpha val="90000"/>
              </a:schemeClr>
            </a:solidFill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Arredondar Retângulo no Mesmo Canto Lateral 4"/>
            <p:cNvSpPr/>
            <p:nvPr/>
          </p:nvSpPr>
          <p:spPr>
            <a:xfrm>
              <a:off x="3037673" y="126918"/>
              <a:ext cx="5365239" cy="6482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0" lvl="1" algn="l" defTabSz="7112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pt-BR" sz="2400" kern="1200" dirty="0" smtClean="0"/>
                <a:t>Perspectivas no mercado de energia fotovoltaica</a:t>
              </a:r>
              <a:endParaRPr lang="pt-BR" sz="2400" kern="1200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107256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39236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514474" y="2773932"/>
            <a:ext cx="9411437" cy="80821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600" dirty="0"/>
              <a:t>A CEI é </a:t>
            </a:r>
            <a:r>
              <a:rPr lang="pt-BR" sz="2600" dirty="0" smtClean="0"/>
              <a:t>produtora </a:t>
            </a:r>
            <a:r>
              <a:rPr lang="pt-BR" sz="2600" dirty="0"/>
              <a:t>independente de energia em MG, com 9 usinas em operação, 15 empreendimentos hidrelétricos em desenvolvimento (130MW) e 9 na área solar (273MW</a:t>
            </a:r>
            <a:r>
              <a:rPr lang="pt-BR" sz="2600" dirty="0" smtClean="0"/>
              <a:t>).</a:t>
            </a:r>
          </a:p>
          <a:p>
            <a:endParaRPr lang="pt-BR" sz="2600" dirty="0"/>
          </a:p>
          <a:p>
            <a:r>
              <a:rPr lang="pt-BR" sz="2600" dirty="0" smtClean="0"/>
              <a:t>A CEI implantará em 2014 usina fotovoltaica de 3MW no norte de Minas Gerais.</a:t>
            </a:r>
            <a:endParaRPr lang="pt-BR" sz="2600" dirty="0"/>
          </a:p>
        </p:txBody>
      </p:sp>
      <p:pic>
        <p:nvPicPr>
          <p:cNvPr id="16" name="Imagem 15" descr="X:\Diretoria\Profissional\C.E.I\Papelaria CEI\LOGO CEI 2 - principal.jpg"/>
          <p:cNvPicPr/>
          <p:nvPr/>
        </p:nvPicPr>
        <p:blipFill>
          <a:blip r:embed="rId4" cstate="print"/>
          <a:srcRect l="2849" t="2976"/>
          <a:stretch>
            <a:fillRect/>
          </a:stretch>
        </p:blipFill>
        <p:spPr bwMode="auto">
          <a:xfrm>
            <a:off x="114666" y="724936"/>
            <a:ext cx="3485783" cy="1575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18359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39236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315531" y="759394"/>
            <a:ext cx="11739094" cy="80821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dirty="0" smtClean="0"/>
              <a:t>Projeto de caráter inovador, a usina </a:t>
            </a:r>
            <a:r>
              <a:rPr lang="pt-BR" sz="2400" dirty="0"/>
              <a:t>Jaíba Solar testará 2 tecnologias fotovoltaicas, em 7 diferentes subsistemas, absorvendo e desenvolvendo conhecimento.</a:t>
            </a:r>
          </a:p>
          <a:p>
            <a:endParaRPr lang="pt-BR" sz="2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4830" y="1687766"/>
            <a:ext cx="7684770" cy="4880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tângulo 7"/>
          <p:cNvSpPr/>
          <p:nvPr/>
        </p:nvSpPr>
        <p:spPr>
          <a:xfrm>
            <a:off x="8961120" y="3023830"/>
            <a:ext cx="30327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latin typeface="Calibri Light" pitchFamily="34" charset="0"/>
              </a:rPr>
              <a:t>O Projeto Jaíba Solar está trazendo investimento e desenvolvimento ao Norte de Minas e gerando conhecimento para o país.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76426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39236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15531" y="759394"/>
            <a:ext cx="11739094" cy="80821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dirty="0"/>
              <a:t>A conjunção de vários fatores </a:t>
            </a:r>
            <a:r>
              <a:rPr lang="pt-BR" sz="2400" dirty="0" smtClean="0"/>
              <a:t>cria um ambiente de oportunidades de investimento em energia solar</a:t>
            </a:r>
            <a:endParaRPr lang="pt-BR" sz="2400" dirty="0"/>
          </a:p>
        </p:txBody>
      </p:sp>
      <p:graphicFrame>
        <p:nvGraphicFramePr>
          <p:cNvPr id="6" name="Diagram 3"/>
          <p:cNvGraphicFramePr/>
          <p:nvPr>
            <p:extLst/>
          </p:nvPr>
        </p:nvGraphicFramePr>
        <p:xfrm>
          <a:off x="173865" y="1688694"/>
          <a:ext cx="8437981" cy="4673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Triângulo isósceles 7"/>
          <p:cNvSpPr/>
          <p:nvPr/>
        </p:nvSpPr>
        <p:spPr>
          <a:xfrm rot="5400000">
            <a:off x="6978289" y="3629785"/>
            <a:ext cx="4404574" cy="699580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de cantos arredondados 2"/>
          <p:cNvSpPr/>
          <p:nvPr/>
        </p:nvSpPr>
        <p:spPr>
          <a:xfrm>
            <a:off x="9701213" y="1777288"/>
            <a:ext cx="2129440" cy="4404574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t-BR" dirty="0" smtClean="0"/>
              <a:t>Oportunidade </a:t>
            </a:r>
          </a:p>
          <a:p>
            <a:pPr lvl="0" algn="ctr"/>
            <a:r>
              <a:rPr lang="pt-BR" dirty="0" smtClean="0"/>
              <a:t> </a:t>
            </a:r>
            <a:r>
              <a:rPr lang="pt-BR" dirty="0"/>
              <a:t>em </a:t>
            </a:r>
            <a:r>
              <a:rPr lang="pt-BR" dirty="0" smtClean="0"/>
              <a:t>energia Solar</a:t>
            </a:r>
            <a:endParaRPr lang="pt-BR" dirty="0"/>
          </a:p>
          <a:p>
            <a:pPr algn="ctr"/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150301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392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4" cstate="print"/>
          <a:srcRect l="2780" t="88043"/>
          <a:stretch/>
        </p:blipFill>
        <p:spPr bwMode="auto">
          <a:xfrm>
            <a:off x="862884" y="6117464"/>
            <a:ext cx="10774425" cy="66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CaixaDeTexto 1"/>
          <p:cNvSpPr txBox="1"/>
          <p:nvPr/>
        </p:nvSpPr>
        <p:spPr>
          <a:xfrm>
            <a:off x="2214560" y="6312056"/>
            <a:ext cx="1421799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sz="1400" dirty="0" smtClean="0"/>
              <a:t>Cenário histórico</a:t>
            </a:r>
            <a:endParaRPr lang="pt-BR" sz="14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4229096" y="6312056"/>
            <a:ext cx="1410001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sz="1400" dirty="0" smtClean="0"/>
              <a:t>Cenário Otimista</a:t>
            </a:r>
            <a:endParaRPr lang="pt-BR" sz="14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6167430" y="6312056"/>
            <a:ext cx="1550681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sz="1400" dirty="0" smtClean="0"/>
              <a:t>Cenário Pessimista</a:t>
            </a:r>
            <a:endParaRPr lang="pt-BR" sz="14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8225781" y="6312056"/>
            <a:ext cx="126509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sz="1400" dirty="0" smtClean="0"/>
              <a:t>Cenário Médio</a:t>
            </a:r>
            <a:endParaRPr lang="pt-BR" sz="14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15531" y="759394"/>
            <a:ext cx="11739094" cy="80821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dirty="0" smtClean="0"/>
              <a:t>No mundo a matriz de fotovoltaica continua em crescimento, com previsão de mais de 30 GW instalados por ano com diferentes modelos de incentivo</a:t>
            </a:r>
            <a:endParaRPr lang="pt-BR" sz="24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7785100" y="6581001"/>
            <a:ext cx="4406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i="1" dirty="0" smtClean="0">
                <a:solidFill>
                  <a:schemeClr val="bg1">
                    <a:lumMod val="50000"/>
                  </a:schemeClr>
                </a:solidFill>
              </a:rPr>
              <a:t>Fonte: Global </a:t>
            </a:r>
            <a:r>
              <a:rPr lang="pt-BR" sz="1200" i="1" dirty="0" err="1" smtClean="0">
                <a:solidFill>
                  <a:schemeClr val="bg1">
                    <a:lumMod val="50000"/>
                  </a:schemeClr>
                </a:solidFill>
              </a:rPr>
              <a:t>Market</a:t>
            </a:r>
            <a:r>
              <a:rPr lang="pt-BR" sz="1200" i="1" dirty="0" smtClean="0">
                <a:solidFill>
                  <a:schemeClr val="bg1">
                    <a:lumMod val="50000"/>
                  </a:schemeClr>
                </a:solidFill>
              </a:rPr>
              <a:t> Outlook for </a:t>
            </a:r>
            <a:r>
              <a:rPr lang="pt-BR" sz="1200" i="1" dirty="0" err="1" smtClean="0">
                <a:solidFill>
                  <a:schemeClr val="bg1">
                    <a:lumMod val="50000"/>
                  </a:schemeClr>
                </a:solidFill>
              </a:rPr>
              <a:t>Photovoltaics</a:t>
            </a:r>
            <a:r>
              <a:rPr lang="pt-BR" sz="1200" i="1" dirty="0" smtClean="0">
                <a:solidFill>
                  <a:schemeClr val="bg1">
                    <a:lumMod val="50000"/>
                  </a:schemeClr>
                </a:solidFill>
              </a:rPr>
              <a:t> 2014-2018  – EPIA</a:t>
            </a:r>
            <a:endParaRPr lang="pt-BR" sz="1200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 cstate="print"/>
          <a:srcRect b="12004"/>
          <a:stretch/>
        </p:blipFill>
        <p:spPr bwMode="auto">
          <a:xfrm>
            <a:off x="315531" y="1440492"/>
            <a:ext cx="11082620" cy="488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867131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39236"/>
          </a:xfrm>
          <a:prstGeom prst="rect">
            <a:avLst/>
          </a:prstGeom>
        </p:spPr>
      </p:pic>
      <p:graphicFrame>
        <p:nvGraphicFramePr>
          <p:cNvPr id="7" name="Diagrama 6"/>
          <p:cNvGraphicFramePr/>
          <p:nvPr>
            <p:extLst>
              <p:ext uri="{D42A27DB-BD31-4B8C-83A1-F6EECF244321}">
                <p14:modId xmlns="" xmlns:p14="http://schemas.microsoft.com/office/powerpoint/2010/main" val="4053789837"/>
              </p:ext>
            </p:extLst>
          </p:nvPr>
        </p:nvGraphicFramePr>
        <p:xfrm>
          <a:off x="280087" y="1919416"/>
          <a:ext cx="11480990" cy="45129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315531" y="759394"/>
            <a:ext cx="11739094" cy="80821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dirty="0" smtClean="0"/>
              <a:t>Estados Unidos e Europa seguiram com modelos distintos, porém ambos conseguiram incentivar a produção solar.</a:t>
            </a:r>
            <a:endParaRPr lang="pt-BR" sz="2400" dirty="0"/>
          </a:p>
        </p:txBody>
      </p:sp>
    </p:spTree>
    <p:extLst>
      <p:ext uri="{BB962C8B-B14F-4D97-AF65-F5344CB8AC3E}">
        <p14:creationId xmlns="" xmlns:p14="http://schemas.microsoft.com/office/powerpoint/2010/main" val="6011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39236"/>
          </a:xfrm>
          <a:prstGeom prst="rect">
            <a:avLst/>
          </a:prstGeom>
        </p:spPr>
      </p:pic>
      <p:sp>
        <p:nvSpPr>
          <p:cNvPr id="15" name="Rectangle 10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11125" y="1722485"/>
            <a:ext cx="4235450" cy="307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US" sz="1400" b="1" dirty="0" err="1" smtClean="0"/>
              <a:t>Potência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instalada</a:t>
            </a:r>
            <a:r>
              <a:rPr lang="en-US" sz="1400" b="1" dirty="0" smtClean="0"/>
              <a:t> </a:t>
            </a:r>
            <a:r>
              <a:rPr lang="en-US" sz="1400" b="1" dirty="0"/>
              <a:t>no Brasil </a:t>
            </a:r>
            <a:r>
              <a:rPr lang="en-US" sz="1400" b="1" dirty="0" smtClean="0"/>
              <a:t>(</a:t>
            </a:r>
            <a:r>
              <a:rPr lang="en-US" sz="1400" b="1" dirty="0" err="1" smtClean="0"/>
              <a:t>cerca</a:t>
            </a:r>
            <a:r>
              <a:rPr lang="en-US" sz="1400" b="1" dirty="0" smtClean="0"/>
              <a:t> de 130 GW)</a:t>
            </a:r>
            <a:endParaRPr lang="en-US" sz="1200" i="1" dirty="0"/>
          </a:p>
        </p:txBody>
      </p:sp>
      <p:sp>
        <p:nvSpPr>
          <p:cNvPr id="16" name="AutoShape 140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 rot="5400000">
            <a:off x="4175112" y="4211586"/>
            <a:ext cx="4141141" cy="299365"/>
          </a:xfrm>
          <a:prstGeom prst="triangle">
            <a:avLst>
              <a:gd name="adj" fmla="val 50000"/>
            </a:avLst>
          </a:prstGeom>
          <a:solidFill>
            <a:srgbClr val="66AA44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0" hangingPunct="0">
              <a:lnSpc>
                <a:spcPct val="80000"/>
              </a:lnSpc>
            </a:pPr>
            <a:endParaRPr lang="en-US"/>
          </a:p>
        </p:txBody>
      </p:sp>
      <p:sp>
        <p:nvSpPr>
          <p:cNvPr id="41" name="Title 1"/>
          <p:cNvSpPr txBox="1">
            <a:spLocks/>
          </p:cNvSpPr>
          <p:nvPr/>
        </p:nvSpPr>
        <p:spPr>
          <a:xfrm>
            <a:off x="315531" y="759394"/>
            <a:ext cx="11739094" cy="80821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dirty="0" smtClean="0"/>
              <a:t>Porém no Brasil a geração solar ainda é muito pequena em relação ao total da matriz (0,01% - 10 MW), apesar de algumas pequenas movimentações relacionadas com P&amp;D.</a:t>
            </a:r>
            <a:endParaRPr lang="pt-BR" sz="2400" dirty="0"/>
          </a:p>
        </p:txBody>
      </p:sp>
      <p:graphicFrame>
        <p:nvGraphicFramePr>
          <p:cNvPr id="42" name="Gráfico 41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4240711931"/>
              </p:ext>
            </p:extLst>
          </p:nvPr>
        </p:nvGraphicFramePr>
        <p:xfrm>
          <a:off x="385045" y="2428922"/>
          <a:ext cx="5432136" cy="37786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sp>
        <p:nvSpPr>
          <p:cNvPr id="43" name="Retângulo 42"/>
          <p:cNvSpPr/>
          <p:nvPr/>
        </p:nvSpPr>
        <p:spPr>
          <a:xfrm>
            <a:off x="3587886" y="2891490"/>
            <a:ext cx="470601" cy="2600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4" name="Rectangle 14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37881" y="2103485"/>
            <a:ext cx="5087155" cy="4319587"/>
          </a:xfrm>
          <a:prstGeom prst="rect">
            <a:avLst/>
          </a:prstGeom>
          <a:noFill/>
          <a:ln w="12700" algn="ctr">
            <a:solidFill>
              <a:srgbClr val="66AA44"/>
            </a:solidFill>
            <a:miter lim="800000"/>
            <a:headEnd/>
            <a:tailEnd/>
          </a:ln>
        </p:spPr>
        <p:txBody>
          <a:bodyPr anchor="ctr"/>
          <a:lstStyle/>
          <a:p>
            <a:pPr marL="177800" indent="-177800" eaLnBrk="0" hangingPunct="0">
              <a:lnSpc>
                <a:spcPct val="110000"/>
              </a:lnSpc>
              <a:spcBef>
                <a:spcPct val="40000"/>
              </a:spcBef>
              <a:buFontTx/>
              <a:buChar char="•"/>
            </a:pPr>
            <a:endParaRPr lang="en-US" sz="1400"/>
          </a:p>
        </p:txBody>
      </p:sp>
      <p:pic>
        <p:nvPicPr>
          <p:cNvPr id="19" name="Picture 6" descr="shutterstock_9020239"/>
          <p:cNvPicPr>
            <a:picLocks noChangeArrowheads="1"/>
          </p:cNvPicPr>
          <p:nvPr>
            <p:custDataLst>
              <p:tags r:id="rId4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-10000"/>
          </a:blip>
          <a:srcRect/>
          <a:stretch>
            <a:fillRect/>
          </a:stretch>
        </p:blipFill>
        <p:spPr bwMode="gray">
          <a:xfrm>
            <a:off x="7343136" y="4067219"/>
            <a:ext cx="4339988" cy="2387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Rectangle 141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838679" y="2103485"/>
            <a:ext cx="5087155" cy="4319587"/>
          </a:xfrm>
          <a:prstGeom prst="rect">
            <a:avLst/>
          </a:prstGeom>
          <a:noFill/>
          <a:ln w="12700" algn="ctr">
            <a:solidFill>
              <a:srgbClr val="66AA44"/>
            </a:solidFill>
            <a:miter lim="800000"/>
            <a:headEnd/>
            <a:tailEnd/>
          </a:ln>
        </p:spPr>
        <p:txBody>
          <a:bodyPr anchor="ctr"/>
          <a:lstStyle/>
          <a:p>
            <a:pPr marL="177800" indent="-177800" eaLnBrk="0" hangingPunct="0">
              <a:lnSpc>
                <a:spcPct val="110000"/>
              </a:lnSpc>
              <a:spcBef>
                <a:spcPct val="40000"/>
              </a:spcBef>
              <a:buFontTx/>
              <a:buChar char="•"/>
            </a:pPr>
            <a:endParaRPr lang="en-US" sz="1600"/>
          </a:p>
        </p:txBody>
      </p:sp>
      <p:pic>
        <p:nvPicPr>
          <p:cNvPr id="21" name="Picture 6" descr="shutterstock_9020239"/>
          <p:cNvPicPr>
            <a:picLocks noChangeArrowheads="1"/>
          </p:cNvPicPr>
          <p:nvPr>
            <p:custDataLst>
              <p:tags r:id="rId6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-10000"/>
          </a:blip>
          <a:srcRect/>
          <a:stretch>
            <a:fillRect/>
          </a:stretch>
        </p:blipFill>
        <p:spPr bwMode="gray">
          <a:xfrm>
            <a:off x="7262173" y="2127297"/>
            <a:ext cx="4339988" cy="195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2" name="Rectangle 14"/>
          <p:cNvSpPr txBox="1">
            <a:spLocks noChangeArrowheads="1"/>
          </p:cNvSpPr>
          <p:nvPr>
            <p:custDataLst>
              <p:tags r:id="rId7"/>
            </p:custDataLst>
          </p:nvPr>
        </p:nvSpPr>
        <p:spPr>
          <a:xfrm>
            <a:off x="7656509" y="4522830"/>
            <a:ext cx="3831348" cy="166199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pt-BR" sz="1400" b="1" dirty="0" smtClean="0"/>
              <a:t>Mineirão é o primeiro estádio com energia solar da Copa do Mundo</a:t>
            </a:r>
          </a:p>
          <a:p>
            <a:pPr eaLnBrk="0" hangingPunct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defRPr/>
            </a:pPr>
            <a:r>
              <a:rPr lang="pt-BR" sz="1400" i="1" dirty="0" smtClean="0"/>
              <a:t>Desde o último dia 25, a USF do estádio está injetando mais de 1 MW de energia no sistema de distribuição da Cemig,</a:t>
            </a:r>
            <a:r>
              <a:rPr lang="pt-BR" sz="1400" dirty="0" smtClean="0"/>
              <a:t> o suficiente para abastecer cerca de 1.200 residências. O empreendimento foi construído pela Cemig, em parceria com a Minas Arena e o banco alemão </a:t>
            </a:r>
            <a:r>
              <a:rPr lang="pt-BR" sz="1400" dirty="0" err="1" smtClean="0"/>
              <a:t>KfW</a:t>
            </a:r>
            <a:r>
              <a:rPr lang="pt-BR" sz="1400" dirty="0" smtClean="0"/>
              <a:t>.</a:t>
            </a:r>
            <a:endParaRPr lang="pt-BR" sz="1400" i="1" dirty="0" smtClean="0"/>
          </a:p>
          <a:p>
            <a:pPr eaLnBrk="0" hangingPunct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defRPr/>
            </a:pPr>
            <a:r>
              <a:rPr lang="pt-BR" sz="1400" i="1" kern="0" dirty="0" smtClean="0"/>
              <a:t>Jornal da Energia</a:t>
            </a:r>
            <a:endParaRPr lang="pt-BR" sz="1400" i="1" kern="0" dirty="0"/>
          </a:p>
          <a:p>
            <a:pPr eaLnBrk="0" hangingPunct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defRPr/>
            </a:pPr>
            <a:r>
              <a:rPr lang="pt-BR" sz="1400" kern="0" dirty="0" smtClean="0"/>
              <a:t>07/05/2014</a:t>
            </a:r>
            <a:endParaRPr lang="pt-BR" sz="1400" kern="0" dirty="0"/>
          </a:p>
        </p:txBody>
      </p:sp>
      <p:cxnSp>
        <p:nvCxnSpPr>
          <p:cNvPr id="23" name="Straight Connector 103"/>
          <p:cNvCxnSpPr/>
          <p:nvPr>
            <p:custDataLst>
              <p:tags r:id="rId8"/>
            </p:custDataLst>
          </p:nvPr>
        </p:nvCxnSpPr>
        <p:spPr>
          <a:xfrm>
            <a:off x="7619225" y="2500361"/>
            <a:ext cx="3700130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14"/>
          <p:cNvSpPr txBox="1">
            <a:spLocks noChangeArrowheads="1"/>
          </p:cNvSpPr>
          <p:nvPr>
            <p:custDataLst>
              <p:tags r:id="rId9"/>
            </p:custDataLst>
          </p:nvPr>
        </p:nvSpPr>
        <p:spPr>
          <a:xfrm>
            <a:off x="7647801" y="2559834"/>
            <a:ext cx="3700130" cy="13015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pt-BR" sz="1400" b="1" dirty="0" smtClean="0"/>
              <a:t>Solar da Tractebel é autorizada a operar em teste</a:t>
            </a:r>
          </a:p>
          <a:p>
            <a:pPr eaLnBrk="0" hangingPunct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defRPr/>
            </a:pPr>
            <a:r>
              <a:rPr lang="pt-BR" sz="1400" dirty="0" smtClean="0"/>
              <a:t>O projeto piloto para geração fotovoltaica da Tractebel recebeu autorização da Agência Nacional de Energia Elétrica para iniciar, a partir de 08/05, os testes de operação da usina Nova Aurora, de 3MW de potência.</a:t>
            </a:r>
          </a:p>
          <a:p>
            <a:pPr eaLnBrk="0" hangingPunct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defRPr/>
            </a:pPr>
            <a:r>
              <a:rPr lang="pt-BR" sz="1400" i="1" kern="0" dirty="0" smtClean="0"/>
              <a:t>Jornal da Energia</a:t>
            </a:r>
            <a:endParaRPr lang="pt-BR" sz="1400" i="1" kern="0" dirty="0"/>
          </a:p>
          <a:p>
            <a:pPr eaLnBrk="0" hangingPunct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defRPr/>
            </a:pPr>
            <a:r>
              <a:rPr lang="pt-BR" sz="1400" kern="0" dirty="0" smtClean="0"/>
              <a:t>08/05/2014</a:t>
            </a:r>
            <a:endParaRPr lang="pt-BR" sz="1400" kern="0" dirty="0"/>
          </a:p>
        </p:txBody>
      </p:sp>
      <p:cxnSp>
        <p:nvCxnSpPr>
          <p:cNvPr id="26" name="Straight Connector 103"/>
          <p:cNvCxnSpPr/>
          <p:nvPr>
            <p:custDataLst>
              <p:tags r:id="rId10"/>
            </p:custDataLst>
          </p:nvPr>
        </p:nvCxnSpPr>
        <p:spPr>
          <a:xfrm>
            <a:off x="7619225" y="4480015"/>
            <a:ext cx="3700130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26055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39236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59308" y="1685731"/>
            <a:ext cx="548617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 smtClean="0">
              <a:latin typeface="Calibri Light" pitchFamily="34" charset="0"/>
            </a:endParaRPr>
          </a:p>
          <a:p>
            <a:r>
              <a:rPr lang="pt-BR" dirty="0" smtClean="0">
                <a:latin typeface="Calibri Light" pitchFamily="34" charset="0"/>
              </a:rPr>
              <a:t>O setor elétrico brasileiro foi construído a partir da </a:t>
            </a:r>
            <a:r>
              <a:rPr lang="pt-BR" b="1" u="sng" dirty="0" smtClean="0">
                <a:latin typeface="Calibri Light" pitchFamily="34" charset="0"/>
              </a:rPr>
              <a:t>exploração intensiva do potencial hidráulico </a:t>
            </a:r>
            <a:r>
              <a:rPr lang="pt-BR" dirty="0" smtClean="0">
                <a:latin typeface="Calibri Light" pitchFamily="34" charset="0"/>
              </a:rPr>
              <a:t>do país:</a:t>
            </a:r>
          </a:p>
          <a:p>
            <a:endParaRPr lang="pt-BR" dirty="0" smtClean="0">
              <a:latin typeface="Calibri Light" pitchFamily="34" charset="0"/>
            </a:endParaRPr>
          </a:p>
          <a:p>
            <a:pPr marL="182563" indent="-182563">
              <a:buFont typeface="Wingdings" pitchFamily="2" charset="2"/>
              <a:buChar char="§"/>
            </a:pPr>
            <a:r>
              <a:rPr lang="pt-BR" dirty="0" smtClean="0">
                <a:latin typeface="Calibri Light" pitchFamily="34" charset="0"/>
              </a:rPr>
              <a:t>Neste modelo, os </a:t>
            </a:r>
            <a:r>
              <a:rPr lang="pt-BR" u="sng" dirty="0" smtClean="0">
                <a:latin typeface="Calibri Light" pitchFamily="34" charset="0"/>
              </a:rPr>
              <a:t>reservatórios constituem o coração do sistema elétrico </a:t>
            </a:r>
            <a:r>
              <a:rPr lang="pt-BR" dirty="0" smtClean="0">
                <a:latin typeface="Calibri Light" pitchFamily="34" charset="0"/>
              </a:rPr>
              <a:t>brasileiro;</a:t>
            </a:r>
          </a:p>
          <a:p>
            <a:pPr marL="182563" indent="-182563">
              <a:buFont typeface="Wingdings" pitchFamily="2" charset="2"/>
              <a:buChar char="§"/>
            </a:pPr>
            <a:endParaRPr lang="pt-BR" dirty="0" smtClean="0">
              <a:latin typeface="Calibri Light" pitchFamily="34" charset="0"/>
            </a:endParaRPr>
          </a:p>
          <a:p>
            <a:pPr marL="182563" indent="-182563">
              <a:buFont typeface="Wingdings" pitchFamily="2" charset="2"/>
              <a:buChar char="§"/>
            </a:pPr>
            <a:r>
              <a:rPr lang="pt-BR" u="sng" dirty="0" smtClean="0">
                <a:latin typeface="Calibri Light" pitchFamily="34" charset="0"/>
              </a:rPr>
              <a:t>As térmicas seriam usadas de forma complementar </a:t>
            </a:r>
            <a:r>
              <a:rPr lang="pt-BR" dirty="0" smtClean="0">
                <a:latin typeface="Calibri Light" pitchFamily="34" charset="0"/>
              </a:rPr>
              <a:t>a capacidade dos reservatórios em períodos específicos do ano;</a:t>
            </a:r>
          </a:p>
          <a:p>
            <a:pPr marL="182563" indent="-182563">
              <a:buFont typeface="Wingdings" pitchFamily="2" charset="2"/>
              <a:buChar char="§"/>
            </a:pPr>
            <a:endParaRPr lang="pt-BR" dirty="0" smtClean="0">
              <a:latin typeface="Calibri Light" pitchFamily="34" charset="0"/>
            </a:endParaRPr>
          </a:p>
          <a:p>
            <a:pPr marL="182563" indent="-182563">
              <a:buFont typeface="Wingdings" pitchFamily="2" charset="2"/>
              <a:buChar char="§"/>
            </a:pPr>
            <a:r>
              <a:rPr lang="pt-BR" dirty="0" smtClean="0">
                <a:latin typeface="Calibri Light" pitchFamily="34" charset="0"/>
              </a:rPr>
              <a:t>Como  seria um papel </a:t>
            </a:r>
            <a:r>
              <a:rPr lang="pt-BR" u="sng" dirty="0" smtClean="0">
                <a:latin typeface="Calibri Light" pitchFamily="34" charset="0"/>
              </a:rPr>
              <a:t>complementar na composição da oferta,</a:t>
            </a:r>
            <a:r>
              <a:rPr lang="pt-BR" dirty="0" smtClean="0">
                <a:latin typeface="Calibri Light" pitchFamily="34" charset="0"/>
              </a:rPr>
              <a:t> os leilões de  expansão contrataram energia de usinas flexíveis com </a:t>
            </a:r>
            <a:r>
              <a:rPr lang="pt-BR" u="sng" dirty="0" smtClean="0">
                <a:latin typeface="Calibri Light" pitchFamily="34" charset="0"/>
              </a:rPr>
              <a:t>altíssimos custos operacionais</a:t>
            </a:r>
            <a:r>
              <a:rPr lang="pt-BR" b="1" u="sng" dirty="0" smtClean="0">
                <a:latin typeface="Calibri Light" pitchFamily="34" charset="0"/>
              </a:rPr>
              <a:t>. </a:t>
            </a:r>
            <a:r>
              <a:rPr lang="pt-BR" dirty="0" smtClean="0">
                <a:latin typeface="Calibri Light" pitchFamily="34" charset="0"/>
              </a:rPr>
              <a:t>Em alguns casos, o custo variável de operar essas térmicas se aproxima de R$ 1.000/</a:t>
            </a:r>
            <a:r>
              <a:rPr lang="pt-BR" dirty="0" err="1" smtClean="0">
                <a:latin typeface="Calibri Light" pitchFamily="34" charset="0"/>
              </a:rPr>
              <a:t>MWh</a:t>
            </a:r>
            <a:r>
              <a:rPr lang="pt-BR" dirty="0" smtClean="0">
                <a:latin typeface="Calibri Light" pitchFamily="34" charset="0"/>
              </a:rPr>
              <a:t>.</a:t>
            </a:r>
          </a:p>
          <a:p>
            <a:endParaRPr lang="pt-BR" dirty="0" smtClean="0">
              <a:latin typeface="Calibri Light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836948" y="1941167"/>
            <a:ext cx="5248372" cy="34163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pt-BR" dirty="0" smtClean="0">
              <a:latin typeface="Calibri Light" pitchFamily="34" charset="0"/>
            </a:endParaRPr>
          </a:p>
          <a:p>
            <a:pPr algn="ctr"/>
            <a:r>
              <a:rPr lang="pt-BR" dirty="0" smtClean="0">
                <a:latin typeface="Calibri Light" pitchFamily="34" charset="0"/>
              </a:rPr>
              <a:t>Resumo da lógica do modelo é:</a:t>
            </a:r>
          </a:p>
          <a:p>
            <a:pPr algn="ctr"/>
            <a:endParaRPr lang="pt-BR" dirty="0" smtClean="0">
              <a:latin typeface="Calibri Light" pitchFamily="34" charset="0"/>
            </a:endParaRPr>
          </a:p>
          <a:p>
            <a:pPr marL="182563" indent="-182563" algn="ctr">
              <a:buFont typeface="Wingdings" pitchFamily="2" charset="2"/>
              <a:buChar char="§"/>
            </a:pPr>
            <a:r>
              <a:rPr lang="pt-BR" dirty="0" smtClean="0">
                <a:latin typeface="Calibri Light" pitchFamily="34" charset="0"/>
              </a:rPr>
              <a:t>Fonte hídrica, que é a mais barata possível, representa a maior parte da matriz;</a:t>
            </a:r>
          </a:p>
          <a:p>
            <a:pPr marL="182563" indent="-182563" algn="ctr">
              <a:buFont typeface="Wingdings" pitchFamily="2" charset="2"/>
              <a:buChar char="§"/>
            </a:pPr>
            <a:endParaRPr lang="pt-BR" dirty="0" smtClean="0">
              <a:latin typeface="Calibri Light" pitchFamily="34" charset="0"/>
            </a:endParaRPr>
          </a:p>
          <a:p>
            <a:pPr marL="182563" indent="-182563" algn="ctr">
              <a:buFont typeface="Wingdings" pitchFamily="2" charset="2"/>
              <a:buChar char="§"/>
            </a:pPr>
            <a:r>
              <a:rPr lang="pt-BR" dirty="0" smtClean="0">
                <a:latin typeface="Calibri Light" pitchFamily="34" charset="0"/>
              </a:rPr>
              <a:t>As termelétricas funcionam apenas de maneira complementar e apesar de mais caras, não impactam no custo total do sistema;</a:t>
            </a:r>
          </a:p>
          <a:p>
            <a:pPr marL="182563" indent="-182563" algn="ctr">
              <a:buFont typeface="Wingdings" pitchFamily="2" charset="2"/>
              <a:buChar char="§"/>
            </a:pPr>
            <a:endParaRPr lang="pt-BR" dirty="0" smtClean="0">
              <a:latin typeface="Calibri Light" pitchFamily="34" charset="0"/>
            </a:endParaRPr>
          </a:p>
          <a:p>
            <a:pPr marL="182563" indent="-182563" algn="ctr">
              <a:buFont typeface="Wingdings" pitchFamily="2" charset="2"/>
              <a:buChar char="§"/>
            </a:pPr>
            <a:r>
              <a:rPr lang="pt-BR" dirty="0" smtClean="0">
                <a:latin typeface="Calibri Light" pitchFamily="34" charset="0"/>
              </a:rPr>
              <a:t>Todas as demais fontes tem que ser competitivas com a fonte hídrica.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15531" y="759394"/>
            <a:ext cx="11739094" cy="80821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dirty="0" smtClean="0"/>
              <a:t>O modelo Brasileiro definido no passado tem sua base na exploração intensiva do nosso potencial hidráulico e as térmicas como complementação</a:t>
            </a:r>
            <a:endParaRPr lang="pt-BR" sz="2400" dirty="0"/>
          </a:p>
        </p:txBody>
      </p:sp>
      <p:sp>
        <p:nvSpPr>
          <p:cNvPr id="8" name="Triângulo isósceles 7"/>
          <p:cNvSpPr/>
          <p:nvPr/>
        </p:nvSpPr>
        <p:spPr>
          <a:xfrm rot="5400000">
            <a:off x="4128409" y="3568825"/>
            <a:ext cx="4404574" cy="699580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62440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No0L11CRECkJDtMUaQUaw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aRbA76x3EGoNxIefwGsj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uLcFZIK5E.RPPYNBNAcw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uLcFZIK5E.RPPYNBNAcw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uLcFZIK5E.RPPYNBNAcw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DVDWG9PMU6efPFTmTkIz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uLcFZIK5E.RPPYNBNAcw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7Onu3gpZkeTBK66I23Ej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uLcFZIK5E.RPPYNBNAcw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ADLDZ.qYEaOTEzUVQiy_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qqOFJuY2E2urHiP1Fqvs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aRbA76x3EGoNxIefwGsj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usNfgqnqkqixiVsXEs82Q"/>
</p:tagLst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1644</TotalTime>
  <Words>1313</Words>
  <Application>Microsoft Office PowerPoint</Application>
  <PresentationFormat>Personalizar</PresentationFormat>
  <Paragraphs>157</Paragraphs>
  <Slides>15</Slides>
  <Notes>15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16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Daniela Giordano Leite</dc:creator>
  <cp:lastModifiedBy>Wilson</cp:lastModifiedBy>
  <cp:revision>54</cp:revision>
  <dcterms:created xsi:type="dcterms:W3CDTF">2014-05-26T19:08:54Z</dcterms:created>
  <dcterms:modified xsi:type="dcterms:W3CDTF">2014-06-07T23:34:07Z</dcterms:modified>
</cp:coreProperties>
</file>