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61" r:id="rId10"/>
    <p:sldId id="263" r:id="rId11"/>
    <p:sldId id="262" r:id="rId12"/>
    <p:sldId id="272" r:id="rId13"/>
    <p:sldId id="273" r:id="rId14"/>
    <p:sldId id="271" r:id="rId15"/>
    <p:sldId id="279" r:id="rId16"/>
    <p:sldId id="281" r:id="rId17"/>
    <p:sldId id="280" r:id="rId18"/>
    <p:sldId id="275" r:id="rId19"/>
    <p:sldId id="276" r:id="rId20"/>
    <p:sldId id="277" r:id="rId21"/>
    <p:sldId id="283" r:id="rId22"/>
    <p:sldId id="284" r:id="rId23"/>
    <p:sldId id="285" r:id="rId24"/>
    <p:sldId id="286" r:id="rId25"/>
    <p:sldId id="282" r:id="rId26"/>
    <p:sldId id="287" r:id="rId27"/>
    <p:sldId id="288" r:id="rId28"/>
    <p:sldId id="289" r:id="rId29"/>
    <p:sldId id="290" r:id="rId30"/>
    <p:sldId id="291" r:id="rId31"/>
    <p:sldId id="292" r:id="rId32"/>
    <p:sldId id="294" r:id="rId33"/>
    <p:sldId id="293" r:id="rId34"/>
    <p:sldId id="295" r:id="rId35"/>
    <p:sldId id="296" r:id="rId36"/>
    <p:sldId id="297" r:id="rId37"/>
    <p:sldId id="299" r:id="rId38"/>
    <p:sldId id="302" r:id="rId39"/>
    <p:sldId id="301" r:id="rId40"/>
    <p:sldId id="300" r:id="rId41"/>
    <p:sldId id="298" r:id="rId42"/>
    <p:sldId id="257" r:id="rId4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uliana Marreco" initials="JM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004" autoAdjust="0"/>
    <p:restoredTop sz="86143" autoAdjust="0"/>
  </p:normalViewPr>
  <p:slideViewPr>
    <p:cSldViewPr snapToGrid="0">
      <p:cViewPr>
        <p:scale>
          <a:sx n="90" d="100"/>
          <a:sy n="90" d="100"/>
        </p:scale>
        <p:origin x="-7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952C69-4B59-4B77-8F57-EEAC64100A5F}" type="doc">
      <dgm:prSet loTypeId="urn:microsoft.com/office/officeart/2005/8/layout/vProcess5" loCatId="process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pt-BR"/>
        </a:p>
      </dgm:t>
    </dgm:pt>
    <dgm:pt modelId="{3EE620E0-3394-4F8A-B34F-332BCAC3481E}">
      <dgm:prSet phldrT="[Texto]" custT="1"/>
      <dgm:spPr>
        <a:solidFill>
          <a:srgbClr val="009999"/>
        </a:solidFill>
      </dgm:spPr>
      <dgm:t>
        <a:bodyPr/>
        <a:lstStyle/>
        <a:p>
          <a:r>
            <a:rPr lang="pt-BR" sz="1600" dirty="0" smtClean="0">
              <a:latin typeface="Calibri"/>
              <a:cs typeface="Calibri"/>
            </a:rPr>
            <a:t>Brasil assume responsabilidade na criação de metas voluntárias de emissões.</a:t>
          </a:r>
          <a:endParaRPr lang="pt-BR" sz="1600" dirty="0">
            <a:latin typeface="Calibri"/>
            <a:cs typeface="Calibri"/>
          </a:endParaRPr>
        </a:p>
      </dgm:t>
    </dgm:pt>
    <dgm:pt modelId="{E9530E43-15E5-47BB-B01C-D2743CF210B8}" type="parTrans" cxnId="{EE099FE6-FB42-4170-84B8-A4913248DA5D}">
      <dgm:prSet/>
      <dgm:spPr/>
      <dgm:t>
        <a:bodyPr/>
        <a:lstStyle/>
        <a:p>
          <a:endParaRPr lang="pt-BR"/>
        </a:p>
      </dgm:t>
    </dgm:pt>
    <dgm:pt modelId="{5F9EF7FD-D052-4515-80A4-CA19606623B7}" type="sibTrans" cxnId="{EE099FE6-FB42-4170-84B8-A4913248DA5D}">
      <dgm:prSet/>
      <dgm:spPr/>
      <dgm:t>
        <a:bodyPr/>
        <a:lstStyle/>
        <a:p>
          <a:endParaRPr lang="pt-BR"/>
        </a:p>
      </dgm:t>
    </dgm:pt>
    <dgm:pt modelId="{ADDC6158-1B14-49EA-A191-8ECBB5BD8E30}">
      <dgm:prSet custT="1"/>
      <dgm:spPr>
        <a:solidFill>
          <a:srgbClr val="009999"/>
        </a:solidFill>
      </dgm:spPr>
      <dgm:t>
        <a:bodyPr/>
        <a:lstStyle/>
        <a:p>
          <a:r>
            <a:rPr lang="pt-BR" sz="1600" dirty="0" smtClean="0">
              <a:latin typeface="Calibri"/>
              <a:cs typeface="Calibri"/>
            </a:rPr>
            <a:t>Lei no 12.187 de 29/12/2009 e Decreto nº 7.390 instituiu a Política Nacional sobre Mudança do Clima - PNMC</a:t>
          </a:r>
          <a:endParaRPr lang="pt-BR" sz="1600" dirty="0">
            <a:latin typeface="Calibri"/>
            <a:cs typeface="Calibri"/>
          </a:endParaRPr>
        </a:p>
      </dgm:t>
    </dgm:pt>
    <dgm:pt modelId="{2459D82E-6185-480C-8737-75860936C2B6}" type="parTrans" cxnId="{2832DA68-6AD6-42F0-B35F-956071F63CEE}">
      <dgm:prSet/>
      <dgm:spPr/>
      <dgm:t>
        <a:bodyPr/>
        <a:lstStyle/>
        <a:p>
          <a:endParaRPr lang="pt-BR"/>
        </a:p>
      </dgm:t>
    </dgm:pt>
    <dgm:pt modelId="{7FF1D4E8-9B16-4122-8E04-07733566F64A}" type="sibTrans" cxnId="{2832DA68-6AD6-42F0-B35F-956071F63CEE}">
      <dgm:prSet/>
      <dgm:spPr/>
      <dgm:t>
        <a:bodyPr/>
        <a:lstStyle/>
        <a:p>
          <a:endParaRPr lang="pt-BR"/>
        </a:p>
      </dgm:t>
    </dgm:pt>
    <dgm:pt modelId="{E0A0F443-746A-4592-96ED-A62F8E4C7FD6}" type="pres">
      <dgm:prSet presAssocID="{1C952C69-4B59-4B77-8F57-EEAC64100A5F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BDD5A5E6-D380-4C34-947C-EBF8E8247D88}" type="pres">
      <dgm:prSet presAssocID="{1C952C69-4B59-4B77-8F57-EEAC64100A5F}" presName="dummyMaxCanvas" presStyleCnt="0">
        <dgm:presLayoutVars/>
      </dgm:prSet>
      <dgm:spPr/>
    </dgm:pt>
    <dgm:pt modelId="{FD0E0E09-F911-C246-A23B-68C372F8B148}" type="pres">
      <dgm:prSet presAssocID="{1C952C69-4B59-4B77-8F57-EEAC64100A5F}" presName="TwoNodes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3D5359-A944-0041-B0EE-3BADA05A48B4}" type="pres">
      <dgm:prSet presAssocID="{1C952C69-4B59-4B77-8F57-EEAC64100A5F}" presName="TwoNodes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A26424-1145-7E42-9D5A-A669A3BD5561}" type="pres">
      <dgm:prSet presAssocID="{1C952C69-4B59-4B77-8F57-EEAC64100A5F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7E0641-616E-2244-87D5-9941FFCAB437}" type="pres">
      <dgm:prSet presAssocID="{1C952C69-4B59-4B77-8F57-EEAC64100A5F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2C92DF-629B-C747-BC3E-BC6278C9BFC8}" type="pres">
      <dgm:prSet presAssocID="{1C952C69-4B59-4B77-8F57-EEAC64100A5F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829CAD3-E104-684F-A3B0-EC1D177A6358}" type="presOf" srcId="{3EE620E0-3394-4F8A-B34F-332BCAC3481E}" destId="{A87E0641-616E-2244-87D5-9941FFCAB437}" srcOrd="1" destOrd="0" presId="urn:microsoft.com/office/officeart/2005/8/layout/vProcess5"/>
    <dgm:cxn modelId="{52D3DBC8-326D-5C48-A9AE-DA5E286E618C}" type="presOf" srcId="{3EE620E0-3394-4F8A-B34F-332BCAC3481E}" destId="{FD0E0E09-F911-C246-A23B-68C372F8B148}" srcOrd="0" destOrd="0" presId="urn:microsoft.com/office/officeart/2005/8/layout/vProcess5"/>
    <dgm:cxn modelId="{2C836563-6933-A547-B5AD-A8E631184A66}" type="presOf" srcId="{5F9EF7FD-D052-4515-80A4-CA19606623B7}" destId="{88A26424-1145-7E42-9D5A-A669A3BD5561}" srcOrd="0" destOrd="0" presId="urn:microsoft.com/office/officeart/2005/8/layout/vProcess5"/>
    <dgm:cxn modelId="{222F3D04-F1AA-C74C-8D3F-3C288B2B6067}" type="presOf" srcId="{1C952C69-4B59-4B77-8F57-EEAC64100A5F}" destId="{E0A0F443-746A-4592-96ED-A62F8E4C7FD6}" srcOrd="0" destOrd="0" presId="urn:microsoft.com/office/officeart/2005/8/layout/vProcess5"/>
    <dgm:cxn modelId="{2832DA68-6AD6-42F0-B35F-956071F63CEE}" srcId="{1C952C69-4B59-4B77-8F57-EEAC64100A5F}" destId="{ADDC6158-1B14-49EA-A191-8ECBB5BD8E30}" srcOrd="1" destOrd="0" parTransId="{2459D82E-6185-480C-8737-75860936C2B6}" sibTransId="{7FF1D4E8-9B16-4122-8E04-07733566F64A}"/>
    <dgm:cxn modelId="{EE099FE6-FB42-4170-84B8-A4913248DA5D}" srcId="{1C952C69-4B59-4B77-8F57-EEAC64100A5F}" destId="{3EE620E0-3394-4F8A-B34F-332BCAC3481E}" srcOrd="0" destOrd="0" parTransId="{E9530E43-15E5-47BB-B01C-D2743CF210B8}" sibTransId="{5F9EF7FD-D052-4515-80A4-CA19606623B7}"/>
    <dgm:cxn modelId="{AE3623C9-694A-8843-AFAE-F1C68D76F268}" type="presOf" srcId="{ADDC6158-1B14-49EA-A191-8ECBB5BD8E30}" destId="{862C92DF-629B-C747-BC3E-BC6278C9BFC8}" srcOrd="1" destOrd="0" presId="urn:microsoft.com/office/officeart/2005/8/layout/vProcess5"/>
    <dgm:cxn modelId="{6AD43F47-AD2E-0243-B83E-11C34BC16E3E}" type="presOf" srcId="{ADDC6158-1B14-49EA-A191-8ECBB5BD8E30}" destId="{AF3D5359-A944-0041-B0EE-3BADA05A48B4}" srcOrd="0" destOrd="0" presId="urn:microsoft.com/office/officeart/2005/8/layout/vProcess5"/>
    <dgm:cxn modelId="{6B561FD6-0A1D-E542-AED0-FFABDCD4E7CA}" type="presParOf" srcId="{E0A0F443-746A-4592-96ED-A62F8E4C7FD6}" destId="{BDD5A5E6-D380-4C34-947C-EBF8E8247D88}" srcOrd="0" destOrd="0" presId="urn:microsoft.com/office/officeart/2005/8/layout/vProcess5"/>
    <dgm:cxn modelId="{4B5CF35E-A621-6D49-B11F-90FC2641DB26}" type="presParOf" srcId="{E0A0F443-746A-4592-96ED-A62F8E4C7FD6}" destId="{FD0E0E09-F911-C246-A23B-68C372F8B148}" srcOrd="1" destOrd="0" presId="urn:microsoft.com/office/officeart/2005/8/layout/vProcess5"/>
    <dgm:cxn modelId="{3CA06A02-7AF9-C94A-AFE2-3EEBD0D01FFB}" type="presParOf" srcId="{E0A0F443-746A-4592-96ED-A62F8E4C7FD6}" destId="{AF3D5359-A944-0041-B0EE-3BADA05A48B4}" srcOrd="2" destOrd="0" presId="urn:microsoft.com/office/officeart/2005/8/layout/vProcess5"/>
    <dgm:cxn modelId="{352CA92C-DCC6-F446-BDAF-9F6D803598CB}" type="presParOf" srcId="{E0A0F443-746A-4592-96ED-A62F8E4C7FD6}" destId="{88A26424-1145-7E42-9D5A-A669A3BD5561}" srcOrd="3" destOrd="0" presId="urn:microsoft.com/office/officeart/2005/8/layout/vProcess5"/>
    <dgm:cxn modelId="{BA299612-1CDE-7043-8EA5-E1BCFC2E195E}" type="presParOf" srcId="{E0A0F443-746A-4592-96ED-A62F8E4C7FD6}" destId="{A87E0641-616E-2244-87D5-9941FFCAB437}" srcOrd="4" destOrd="0" presId="urn:microsoft.com/office/officeart/2005/8/layout/vProcess5"/>
    <dgm:cxn modelId="{7ABD11BA-196B-304E-B5C3-B103E27FFE82}" type="presParOf" srcId="{E0A0F443-746A-4592-96ED-A62F8E4C7FD6}" destId="{862C92DF-629B-C747-BC3E-BC6278C9BFC8}" srcOrd="5" destOrd="0" presId="urn:microsoft.com/office/officeart/2005/8/layout/vProcess5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0E0E09-F911-C246-A23B-68C372F8B148}">
      <dsp:nvSpPr>
        <dsp:cNvPr id="0" name=""/>
        <dsp:cNvSpPr/>
      </dsp:nvSpPr>
      <dsp:spPr>
        <a:xfrm>
          <a:off x="0" y="0"/>
          <a:ext cx="5192564" cy="1428787"/>
        </a:xfrm>
        <a:prstGeom prst="roundRect">
          <a:avLst>
            <a:gd name="adj" fmla="val 10000"/>
          </a:avLst>
        </a:prstGeom>
        <a:solidFill>
          <a:srgbClr val="0099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>
              <a:latin typeface="Calibri"/>
              <a:cs typeface="Calibri"/>
            </a:rPr>
            <a:t>Brasil assume responsabilidade na criação de metas voluntárias de emissões.</a:t>
          </a:r>
          <a:endParaRPr lang="pt-BR" sz="1600" kern="1200" dirty="0">
            <a:latin typeface="Calibri"/>
            <a:cs typeface="Calibri"/>
          </a:endParaRPr>
        </a:p>
      </dsp:txBody>
      <dsp:txXfrm>
        <a:off x="41848" y="41848"/>
        <a:ext cx="3715800" cy="1345091"/>
      </dsp:txXfrm>
    </dsp:sp>
    <dsp:sp modelId="{AF3D5359-A944-0041-B0EE-3BADA05A48B4}">
      <dsp:nvSpPr>
        <dsp:cNvPr id="0" name=""/>
        <dsp:cNvSpPr/>
      </dsp:nvSpPr>
      <dsp:spPr>
        <a:xfrm>
          <a:off x="916334" y="1746296"/>
          <a:ext cx="5192564" cy="1428787"/>
        </a:xfrm>
        <a:prstGeom prst="roundRect">
          <a:avLst>
            <a:gd name="adj" fmla="val 10000"/>
          </a:avLst>
        </a:prstGeom>
        <a:solidFill>
          <a:srgbClr val="0099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>
              <a:latin typeface="Calibri"/>
              <a:cs typeface="Calibri"/>
            </a:rPr>
            <a:t>Lei no 12.187 de 29/12/2009 e Decreto nº 7.390 instituiu a Política Nacional sobre Mudança do Clima - PNMC</a:t>
          </a:r>
          <a:endParaRPr lang="pt-BR" sz="1600" kern="1200" dirty="0">
            <a:latin typeface="Calibri"/>
            <a:cs typeface="Calibri"/>
          </a:endParaRPr>
        </a:p>
      </dsp:txBody>
      <dsp:txXfrm>
        <a:off x="958182" y="1788144"/>
        <a:ext cx="3263821" cy="1345091"/>
      </dsp:txXfrm>
    </dsp:sp>
    <dsp:sp modelId="{88A26424-1145-7E42-9D5A-A669A3BD5561}">
      <dsp:nvSpPr>
        <dsp:cNvPr id="0" name=""/>
        <dsp:cNvSpPr/>
      </dsp:nvSpPr>
      <dsp:spPr>
        <a:xfrm>
          <a:off x="4263852" y="1123185"/>
          <a:ext cx="928712" cy="92871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600" kern="1200"/>
        </a:p>
      </dsp:txBody>
      <dsp:txXfrm>
        <a:off x="4472812" y="1123185"/>
        <a:ext cx="510792" cy="6988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B9F4A5-EEFB-4446-B0AF-70AB1E463244}" type="datetimeFigureOut">
              <a:rPr lang="pt-BR" smtClean="0"/>
              <a:pPr/>
              <a:t>07/06/2014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010E51-EAB4-400A-8D9D-3D91B864C12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982127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10E51-EAB4-400A-8D9D-3D91B864C12E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003174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10E51-EAB4-400A-8D9D-3D91B864C12E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003174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10E51-EAB4-400A-8D9D-3D91B864C12E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003174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10E51-EAB4-400A-8D9D-3D91B864C12E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003174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Tarifas fixas (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feed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tariffs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FIT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este tipo de instrumento necessita que o acesso à rede elétrica seja garantido aos produtores de energia, que seja fixado um preço de energia corrigido por um índice de preços e que o prazo do contrato de fornecimento de energia seja suficientemente longo para garantir a remuneração dos investidores. Alguns países, em vez de oferecer um preço fixo, oferecem um prêmio à energia renovável acima da tarifa de mercado;</a:t>
            </a:r>
          </a:p>
          <a:p>
            <a:pPr lvl="0"/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Políticas ou obrigações de quotas mínimas (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renewable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portfolio standards – RPS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o RPS requer que uma quantidade mínima ou percentual mínimo de energia gerada elétrica ou de capacidade instalada seja proveniente de energia renovável. O RPS pode ser imposto aos geradores de energia convencional, obrigando-os a instalar um percentual mínimo de capacidade instalada renovável em relação à capacidade instalada convencional que eles estejam pleiteando autorização governamental. Dessa forma, para cada MW que um investidor pretenda instalar de geração a partir de fonte não renovável, ele se obriga a instalar um percentual em MW de geração renovável;</a:t>
            </a:r>
          </a:p>
          <a:p>
            <a:pPr lvl="0"/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Subsídios ao investimento ou recursos não reembolsáveis (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capital subsidies 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grants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KS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são recursos oferecidos em uma única trancha para reduzir o custo do investimento. Este mecanismo tem sido utilizado para subvencionar a instalação de sistemas de aquecimento solar e de sistemas fotovoltaicos.</a:t>
            </a:r>
          </a:p>
          <a:p>
            <a:pPr lvl="0"/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Desoneração tributária ou crédito tributário ao investimento (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investment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tax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credits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ITC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permite que os investimentos em fontes renováveis sejam totalmente ou parcialmente desonerados de obrigações tributárias ou imposto de renda, no caso de consumidor final (pessoa física) que realiza o investimento ou no caso de pessoa jurídica se beneficiando do mecanismo de depreciação acelerada dos ativos relativos ao sistema de geração renovável;</a:t>
            </a:r>
          </a:p>
          <a:p>
            <a:pPr lvl="0"/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Desoneração tributária na comercialização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ales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tax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VAT 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exemptions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STE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quando há desoneração de tributos que incidem no consumo de energia;</a:t>
            </a:r>
          </a:p>
          <a:p>
            <a:pPr lvl="0"/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Certificados verdes negociáveis (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green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certificate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trading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tradable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renewable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certificates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REC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é necessário haver um arcabouço regulatório específico para o sistema de certificados verde funcionar. Quotas de consumo ou produção de energia são fixadas previamente e certificados verdes são emitidos, de forma que aqueles que estão produzindo (consumindo) acima da meta podem oferecer os certificados excedentes àqueles que necessitem. Cada certificado representa a geração certificada de uma unidade de geração renovável, geralmente um megawatt-hora. O certificado é um meio pelo qual se pode realizar uma negociação para se atingir a meta de obrigação de produção ou consumo de energia. O certificado pode ser também um meio de se consumir indiretamente, de forma voluntária, energia verde;</a:t>
            </a:r>
          </a:p>
          <a:p>
            <a:pPr lvl="0"/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Créditos tributários durante a operação (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production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payments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tax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credits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PTC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o produtor de energia recebe subvenções durante o funcionamento da planta de geração de energia renovável;</a:t>
            </a:r>
          </a:p>
          <a:p>
            <a:pPr lvl="0"/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Medição líquida (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 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metering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NM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é um sistema que permite que o fluxo de energia possa ser medido de forma bidirecional, ou seja, mede-se tanto o fluxo de energia que a distribuidora fornece ao consumidor quanto o fluxo de energia que um consumidor, com instalações de geração de energia renovável intermitente, fornece a rede elétrica. O consumidor paga apenas a energia líquida consumida da rede elétrica. A vantagem desse sistema para o consumidor é que ele tem uma energia garantida da rede quando o seu sistema não está operando e o preço de venda de sua energia renovável e de compra de energia da rede é o mesmo;</a:t>
            </a:r>
          </a:p>
          <a:p>
            <a:pPr lvl="0"/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Investimento ou financiamento público (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investment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financing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DPI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quando o setor público realiza os investimentos em energia renovável ou oferece crédito em condições mais favoráveis aos investidores em energia renovável; e</a:t>
            </a:r>
          </a:p>
          <a:p>
            <a:pPr lvl="0"/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Leilões públicos de compra de energia (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competitive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bidding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PCB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leilões de compra de energia renovável também são formas usuais de aumentar a participação de fontes renováveis na matriz energética. Geralmente, governos determinam uma quantidade de energia renovável (podendo a quantidade ser divulgada ou não previamente ao leilão) e os produtores que ofertarem o menor preço vencem a licitação.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Imposição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aos comercializadores de energia que usem uma certa quantidade de eletricidade advinda de fontes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renováveis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pt-BR" dirty="0" smtClean="0">
              <a:effectLst/>
            </a:endParaRPr>
          </a:p>
          <a:p>
            <a:r>
              <a:rPr lang="pt-BR" sz="1200" dirty="0" smtClean="0">
                <a:effectLst/>
                <a:latin typeface="Wingdings"/>
              </a:rPr>
              <a:t>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Existência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mecanismos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flexíveis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cumprimento da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obrigação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pt-BR" dirty="0" smtClean="0">
              <a:effectLst/>
            </a:endParaRPr>
          </a:p>
          <a:p>
            <a:r>
              <a:rPr lang="pt-BR" sz="1200" dirty="0" smtClean="0">
                <a:effectLst/>
                <a:latin typeface="Wingdings"/>
              </a:rPr>
              <a:t>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Créditos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negociáveis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energia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renovável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pt-BR" dirty="0" smtClean="0">
              <a:effectLst/>
            </a:endParaRPr>
          </a:p>
          <a:p>
            <a:r>
              <a:rPr lang="pt-BR" sz="1200" dirty="0" smtClean="0">
                <a:effectLst/>
                <a:latin typeface="Wingdings"/>
              </a:rPr>
              <a:t>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Aplicada 10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países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46 estados/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províncias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pt-BR" dirty="0" smtClean="0">
              <a:effectLst/>
            </a:endParaRPr>
          </a:p>
          <a:p>
            <a:r>
              <a:rPr lang="pt-BR" sz="1200" dirty="0" smtClean="0">
                <a:effectLst/>
                <a:latin typeface="Wingdings"/>
              </a:rPr>
              <a:t>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Diferenciação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eventual entre diferentes fontes com regras especiais para apoiar tecnologias que ainda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estão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defasadas em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relação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às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demais, devido sobretudo a custos mais elevados (p.e. PV) </a:t>
            </a:r>
            <a:endParaRPr lang="pt-BR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10E51-EAB4-400A-8D9D-3D91B864C12E}" type="slidenum">
              <a:rPr lang="pt-BR" smtClean="0"/>
              <a:pPr/>
              <a:t>31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700478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10E51-EAB4-400A-8D9D-3D91B864C12E}" type="slidenum">
              <a:rPr lang="pt-BR" smtClean="0"/>
              <a:pPr/>
              <a:t>42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003174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8F351-A5D8-4C41-BC9E-F583E5A45F5E}" type="datetimeFigureOut">
              <a:rPr lang="pt-BR" smtClean="0"/>
              <a:pPr/>
              <a:t>07/06/2014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EBB8-AF05-42A0-A08C-EDBC95E0A07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22314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8F351-A5D8-4C41-BC9E-F583E5A45F5E}" type="datetimeFigureOut">
              <a:rPr lang="pt-BR" smtClean="0"/>
              <a:pPr/>
              <a:t>07/06/2014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EBB8-AF05-42A0-A08C-EDBC95E0A07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077870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8F351-A5D8-4C41-BC9E-F583E5A45F5E}" type="datetimeFigureOut">
              <a:rPr lang="pt-BR" smtClean="0"/>
              <a:pPr/>
              <a:t>07/06/2014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EBB8-AF05-42A0-A08C-EDBC95E0A07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785673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8F351-A5D8-4C41-BC9E-F583E5A45F5E}" type="datetimeFigureOut">
              <a:rPr lang="pt-BR" smtClean="0"/>
              <a:pPr/>
              <a:t>07/06/2014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EBB8-AF05-42A0-A08C-EDBC95E0A07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01955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8F351-A5D8-4C41-BC9E-F583E5A45F5E}" type="datetimeFigureOut">
              <a:rPr lang="pt-BR" smtClean="0"/>
              <a:pPr/>
              <a:t>07/06/2014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EBB8-AF05-42A0-A08C-EDBC95E0A07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54192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8F351-A5D8-4C41-BC9E-F583E5A45F5E}" type="datetimeFigureOut">
              <a:rPr lang="pt-BR" smtClean="0"/>
              <a:pPr/>
              <a:t>07/06/2014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EBB8-AF05-42A0-A08C-EDBC95E0A07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232724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8F351-A5D8-4C41-BC9E-F583E5A45F5E}" type="datetimeFigureOut">
              <a:rPr lang="pt-BR" smtClean="0"/>
              <a:pPr/>
              <a:t>07/06/2014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EBB8-AF05-42A0-A08C-EDBC95E0A07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499929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8F351-A5D8-4C41-BC9E-F583E5A45F5E}" type="datetimeFigureOut">
              <a:rPr lang="pt-BR" smtClean="0"/>
              <a:pPr/>
              <a:t>07/06/2014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EBB8-AF05-42A0-A08C-EDBC95E0A07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895968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8F351-A5D8-4C41-BC9E-F583E5A45F5E}" type="datetimeFigureOut">
              <a:rPr lang="pt-BR" smtClean="0"/>
              <a:pPr/>
              <a:t>07/06/2014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EBB8-AF05-42A0-A08C-EDBC95E0A07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6635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8F351-A5D8-4C41-BC9E-F583E5A45F5E}" type="datetimeFigureOut">
              <a:rPr lang="pt-BR" smtClean="0"/>
              <a:pPr/>
              <a:t>07/06/2014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EBB8-AF05-42A0-A08C-EDBC95E0A07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842234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8F351-A5D8-4C41-BC9E-F583E5A45F5E}" type="datetimeFigureOut">
              <a:rPr lang="pt-BR" smtClean="0"/>
              <a:pPr/>
              <a:t>07/06/2014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EBB8-AF05-42A0-A08C-EDBC95E0A07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551804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8F351-A5D8-4C41-BC9E-F583E5A45F5E}" type="datetimeFigureOut">
              <a:rPr lang="pt-BR" smtClean="0"/>
              <a:pPr/>
              <a:t>07/06/2014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FEBB8-AF05-42A0-A08C-EDBC95E0A074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7" name="Imagem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2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7865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diagramData" Target="../diagrams/data1.xml"/><Relationship Id="rId7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oleObject" Target="../embeddings/Planilha_do_Microsoft_Office_Excel_97-20031.xls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024940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2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678" y="2569745"/>
            <a:ext cx="6035322" cy="42882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5633" y="605368"/>
            <a:ext cx="6080557" cy="2964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70111"/>
            <a:ext cx="6180667" cy="32878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592668"/>
            <a:ext cx="6152445" cy="31327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81111" y="127000"/>
            <a:ext cx="40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96650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23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066" y="860989"/>
            <a:ext cx="10474377" cy="5574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68191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tabLst>
                <a:tab pos="2784475" algn="l"/>
              </a:tabLst>
            </a:pPr>
            <a:r>
              <a:rPr lang="pt-BR" sz="28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Qual é a Solução?</a:t>
            </a:r>
            <a:endParaRPr lang="pt-BR" sz="2800" b="1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79444" y="672281"/>
            <a:ext cx="5729110" cy="1263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aseline="30000" dirty="0" smtClean="0">
                <a:latin typeface="Calibri"/>
                <a:cs typeface="Calibri"/>
              </a:rPr>
              <a:t>A </a:t>
            </a:r>
            <a:r>
              <a:rPr lang="en-US" sz="3200" baseline="30000" dirty="0" err="1">
                <a:latin typeface="Calibri"/>
                <a:cs typeface="Calibri"/>
              </a:rPr>
              <a:t>maior</a:t>
            </a:r>
            <a:r>
              <a:rPr lang="en-US" sz="3200" baseline="30000" dirty="0">
                <a:latin typeface="Calibri"/>
                <a:cs typeface="Calibri"/>
              </a:rPr>
              <a:t> parte do </a:t>
            </a:r>
            <a:r>
              <a:rPr lang="en-US" sz="3200" baseline="30000" dirty="0" err="1">
                <a:latin typeface="Calibri"/>
                <a:cs typeface="Calibri"/>
              </a:rPr>
              <a:t>potencial</a:t>
            </a:r>
            <a:r>
              <a:rPr lang="en-US" sz="3200" baseline="30000" dirty="0">
                <a:latin typeface="Calibri"/>
                <a:cs typeface="Calibri"/>
              </a:rPr>
              <a:t> </a:t>
            </a:r>
            <a:r>
              <a:rPr lang="en-US" sz="3200" baseline="30000" dirty="0" err="1">
                <a:latin typeface="Calibri"/>
                <a:cs typeface="Calibri"/>
              </a:rPr>
              <a:t>hidroelétrico</a:t>
            </a:r>
            <a:r>
              <a:rPr lang="en-US" sz="3200" baseline="30000" dirty="0">
                <a:latin typeface="Calibri"/>
                <a:cs typeface="Calibri"/>
              </a:rPr>
              <a:t> </a:t>
            </a:r>
            <a:r>
              <a:rPr lang="en-US" sz="3200" baseline="30000" dirty="0" err="1">
                <a:latin typeface="Calibri"/>
                <a:cs typeface="Calibri"/>
              </a:rPr>
              <a:t>brasileiro</a:t>
            </a:r>
            <a:r>
              <a:rPr lang="en-US" sz="3200" baseline="30000" dirty="0">
                <a:latin typeface="Calibri"/>
                <a:cs typeface="Calibri"/>
              </a:rPr>
              <a:t> </a:t>
            </a:r>
            <a:r>
              <a:rPr lang="en-US" sz="3200" baseline="30000" dirty="0" err="1">
                <a:latin typeface="Calibri"/>
                <a:cs typeface="Calibri"/>
              </a:rPr>
              <a:t>ainda</a:t>
            </a:r>
            <a:r>
              <a:rPr lang="en-US" sz="3200" baseline="30000" dirty="0">
                <a:latin typeface="Calibri"/>
                <a:cs typeface="Calibri"/>
              </a:rPr>
              <a:t> </a:t>
            </a:r>
            <a:r>
              <a:rPr lang="en-US" sz="3200" baseline="30000" dirty="0" err="1">
                <a:latin typeface="Calibri"/>
                <a:cs typeface="Calibri"/>
              </a:rPr>
              <a:t>inexplorado</a:t>
            </a:r>
            <a:r>
              <a:rPr lang="en-US" sz="3200" baseline="30000" dirty="0">
                <a:latin typeface="Calibri"/>
                <a:cs typeface="Calibri"/>
              </a:rPr>
              <a:t> (140 GW, </a:t>
            </a:r>
            <a:r>
              <a:rPr lang="en-US" sz="3200" baseline="30000" dirty="0" err="1">
                <a:latin typeface="Calibri"/>
                <a:cs typeface="Calibri"/>
              </a:rPr>
              <a:t>ou</a:t>
            </a:r>
            <a:r>
              <a:rPr lang="en-US" sz="3200" baseline="30000" dirty="0">
                <a:latin typeface="Calibri"/>
                <a:cs typeface="Calibri"/>
              </a:rPr>
              <a:t> 53%), </a:t>
            </a:r>
            <a:r>
              <a:rPr lang="en-US" sz="3200" baseline="30000" dirty="0" err="1">
                <a:latin typeface="Calibri"/>
                <a:cs typeface="Calibri"/>
              </a:rPr>
              <a:t>está</a:t>
            </a:r>
            <a:r>
              <a:rPr lang="en-US" sz="3200" baseline="30000" dirty="0">
                <a:latin typeface="Calibri"/>
                <a:cs typeface="Calibri"/>
              </a:rPr>
              <a:t> </a:t>
            </a:r>
            <a:r>
              <a:rPr lang="en-US" sz="3200" baseline="30000" dirty="0" err="1">
                <a:latin typeface="Calibri"/>
                <a:cs typeface="Calibri"/>
              </a:rPr>
              <a:t>na</a:t>
            </a:r>
            <a:r>
              <a:rPr lang="en-US" sz="3200" baseline="30000" dirty="0">
                <a:latin typeface="Calibri"/>
                <a:cs typeface="Calibri"/>
              </a:rPr>
              <a:t> </a:t>
            </a:r>
            <a:r>
              <a:rPr lang="en-US" sz="3200" baseline="30000" dirty="0" err="1">
                <a:latin typeface="Calibri"/>
                <a:cs typeface="Calibri"/>
              </a:rPr>
              <a:t>bacia</a:t>
            </a:r>
            <a:r>
              <a:rPr lang="en-US" sz="3200" baseline="30000" dirty="0">
                <a:latin typeface="Calibri"/>
                <a:cs typeface="Calibri"/>
              </a:rPr>
              <a:t> </a:t>
            </a:r>
            <a:r>
              <a:rPr lang="en-US" sz="3200" baseline="30000" dirty="0" err="1">
                <a:latin typeface="Calibri"/>
                <a:cs typeface="Calibri"/>
              </a:rPr>
              <a:t>Amazônica</a:t>
            </a:r>
            <a:r>
              <a:rPr lang="en-US" sz="3200" baseline="30000" dirty="0">
                <a:latin typeface="Calibri"/>
                <a:cs typeface="Calibri"/>
              </a:rPr>
              <a:t>.</a:t>
            </a:r>
            <a:endParaRPr lang="en-US" sz="3200" dirty="0"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65" y="1830787"/>
            <a:ext cx="5214669" cy="5027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77" y="1735666"/>
            <a:ext cx="5582521" cy="41980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7412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6777"/>
            <a:ext cx="8798410" cy="62512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33555" y="1651000"/>
            <a:ext cx="3146778" cy="2390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aseline="30000" dirty="0"/>
              <a:t>A </a:t>
            </a:r>
            <a:r>
              <a:rPr lang="en-US" sz="2800" baseline="30000" dirty="0" err="1"/>
              <a:t>redução</a:t>
            </a:r>
            <a:r>
              <a:rPr lang="en-US" sz="2800" baseline="30000" dirty="0"/>
              <a:t> da </a:t>
            </a:r>
            <a:r>
              <a:rPr lang="en-US" sz="2800" baseline="30000" dirty="0" err="1"/>
              <a:t>capacidade</a:t>
            </a:r>
            <a:r>
              <a:rPr lang="en-US" sz="2800" baseline="30000" dirty="0"/>
              <a:t> de </a:t>
            </a:r>
            <a:r>
              <a:rPr lang="en-US" sz="2800" baseline="30000" dirty="0" err="1"/>
              <a:t>regularização</a:t>
            </a:r>
            <a:r>
              <a:rPr lang="en-US" sz="2800" baseline="30000" dirty="0"/>
              <a:t> </a:t>
            </a:r>
            <a:r>
              <a:rPr lang="en-US" sz="2800" baseline="30000" dirty="0" err="1"/>
              <a:t>hidrelétrica</a:t>
            </a:r>
            <a:r>
              <a:rPr lang="en-US" sz="2800" baseline="30000" dirty="0"/>
              <a:t> </a:t>
            </a:r>
            <a:r>
              <a:rPr lang="en-US" sz="2800" baseline="30000" dirty="0" err="1"/>
              <a:t>poderá</a:t>
            </a:r>
            <a:r>
              <a:rPr lang="en-US" sz="2800" baseline="30000" dirty="0"/>
              <a:t> </a:t>
            </a:r>
            <a:r>
              <a:rPr lang="en-US" sz="2800" baseline="30000" dirty="0" err="1"/>
              <a:t>ser</a:t>
            </a:r>
            <a:r>
              <a:rPr lang="en-US" sz="2800" baseline="30000" dirty="0"/>
              <a:t> </a:t>
            </a:r>
            <a:r>
              <a:rPr lang="en-US" sz="2800" baseline="30000" dirty="0" err="1"/>
              <a:t>compensada</a:t>
            </a:r>
            <a:r>
              <a:rPr lang="en-US" sz="2800" baseline="30000" dirty="0"/>
              <a:t> </a:t>
            </a:r>
            <a:r>
              <a:rPr lang="en-US" sz="2800" baseline="30000" dirty="0" err="1"/>
              <a:t>por</a:t>
            </a:r>
            <a:r>
              <a:rPr lang="en-US" sz="2800" baseline="30000" dirty="0"/>
              <a:t> </a:t>
            </a:r>
            <a:r>
              <a:rPr lang="en-US" sz="2800" baseline="30000" dirty="0" err="1"/>
              <a:t>geração</a:t>
            </a:r>
            <a:r>
              <a:rPr lang="en-US" sz="2800" baseline="30000" dirty="0"/>
              <a:t> </a:t>
            </a:r>
            <a:r>
              <a:rPr lang="en-US" sz="2800" baseline="30000" dirty="0" err="1"/>
              <a:t>termelétrica</a:t>
            </a:r>
            <a:r>
              <a:rPr lang="en-US" sz="2800" baseline="30000" dirty="0"/>
              <a:t> e </a:t>
            </a:r>
            <a:r>
              <a:rPr lang="en-US" sz="2800" baseline="30000" dirty="0" err="1"/>
              <a:t>pela</a:t>
            </a:r>
            <a:r>
              <a:rPr lang="en-US" sz="2800" baseline="30000" dirty="0"/>
              <a:t> </a:t>
            </a:r>
            <a:r>
              <a:rPr lang="en-US" sz="2800" baseline="30000" dirty="0" err="1"/>
              <a:t>geração</a:t>
            </a:r>
            <a:r>
              <a:rPr lang="en-US" sz="2800" baseline="30000" dirty="0"/>
              <a:t> de </a:t>
            </a:r>
            <a:r>
              <a:rPr lang="en-US" sz="2800" baseline="30000" dirty="0" err="1"/>
              <a:t>fontes</a:t>
            </a:r>
            <a:r>
              <a:rPr lang="en-US" sz="2800" baseline="30000" dirty="0"/>
              <a:t> </a:t>
            </a:r>
            <a:r>
              <a:rPr lang="en-US" sz="2800" baseline="30000" dirty="0" err="1"/>
              <a:t>renováveis</a:t>
            </a:r>
            <a:r>
              <a:rPr lang="en-US" sz="2800" baseline="30000" dirty="0"/>
              <a:t> </a:t>
            </a:r>
            <a:r>
              <a:rPr lang="en-US" sz="2800" baseline="30000" dirty="0" err="1"/>
              <a:t>desde</a:t>
            </a:r>
            <a:r>
              <a:rPr lang="en-US" sz="2800" baseline="30000" dirty="0"/>
              <a:t> </a:t>
            </a:r>
            <a:r>
              <a:rPr lang="en-US" sz="2800" baseline="30000" dirty="0" err="1"/>
              <a:t>que</a:t>
            </a:r>
            <a:r>
              <a:rPr lang="en-US" sz="2800" baseline="30000" dirty="0"/>
              <a:t> </a:t>
            </a:r>
            <a:r>
              <a:rPr lang="en-US" sz="2800" baseline="30000" dirty="0" err="1"/>
              <a:t>tenham</a:t>
            </a:r>
            <a:r>
              <a:rPr lang="en-US" sz="2800" baseline="30000" dirty="0"/>
              <a:t> regime de </a:t>
            </a:r>
            <a:r>
              <a:rPr lang="en-US" sz="2800" baseline="30000" dirty="0" err="1"/>
              <a:t>produção</a:t>
            </a:r>
            <a:r>
              <a:rPr lang="en-US" sz="2800" baseline="30000" dirty="0"/>
              <a:t> </a:t>
            </a:r>
            <a:r>
              <a:rPr lang="en-US" sz="2800" baseline="30000" dirty="0" err="1"/>
              <a:t>complementar</a:t>
            </a:r>
            <a:r>
              <a:rPr lang="en-US" sz="2800" baseline="30000" dirty="0"/>
              <a:t> </a:t>
            </a:r>
            <a:r>
              <a:rPr lang="en-US" sz="2800" baseline="30000" dirty="0" err="1"/>
              <a:t>ao</a:t>
            </a:r>
            <a:r>
              <a:rPr lang="en-US" sz="2800" baseline="30000" dirty="0"/>
              <a:t> das </a:t>
            </a:r>
            <a:r>
              <a:rPr lang="en-US" sz="2800" baseline="30000" dirty="0" err="1"/>
              <a:t>hidrelétricas</a:t>
            </a:r>
            <a:r>
              <a:rPr lang="en-US" sz="2800" baseline="30000" dirty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4147315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0867" y="534459"/>
            <a:ext cx="10515600" cy="735541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tabLst>
                <a:tab pos="2784475" algn="l"/>
              </a:tabLst>
            </a:pPr>
            <a:r>
              <a:rPr lang="pt-BR" sz="28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Qual é a Solução?</a:t>
            </a:r>
            <a:endParaRPr lang="pt-BR" sz="2800" b="1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221" y="4299013"/>
            <a:ext cx="2878667" cy="21982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66" y="4293914"/>
            <a:ext cx="3273778" cy="20333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8049" y="4388554"/>
            <a:ext cx="3075950" cy="20178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93" y="1351986"/>
            <a:ext cx="3872101" cy="25426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7556" y="1354666"/>
            <a:ext cx="4205111" cy="25716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1101" y="1298223"/>
            <a:ext cx="4028566" cy="26246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0247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222" y="365126"/>
            <a:ext cx="11198578" cy="1045986"/>
          </a:xfrm>
        </p:spPr>
        <p:txBody>
          <a:bodyPr>
            <a:normAutofit/>
          </a:bodyPr>
          <a:lstStyle/>
          <a:p>
            <a:r>
              <a:rPr lang="en-US" sz="2600" dirty="0" err="1" smtClean="0">
                <a:solidFill>
                  <a:srgbClr val="800000"/>
                </a:solidFill>
              </a:rPr>
              <a:t>Vocação</a:t>
            </a:r>
            <a:r>
              <a:rPr lang="en-US" sz="2600" dirty="0" smtClean="0">
                <a:solidFill>
                  <a:srgbClr val="800000"/>
                </a:solidFill>
              </a:rPr>
              <a:t> do </a:t>
            </a:r>
            <a:r>
              <a:rPr lang="en-US" sz="2600" dirty="0" err="1" smtClean="0">
                <a:solidFill>
                  <a:srgbClr val="800000"/>
                </a:solidFill>
              </a:rPr>
              <a:t>Brasil</a:t>
            </a:r>
            <a:r>
              <a:rPr lang="en-US" sz="2600" dirty="0" smtClean="0">
                <a:solidFill>
                  <a:srgbClr val="800000"/>
                </a:solidFill>
              </a:rPr>
              <a:t> – </a:t>
            </a:r>
            <a:r>
              <a:rPr lang="en-US" sz="2600" dirty="0" err="1" smtClean="0">
                <a:solidFill>
                  <a:srgbClr val="800000"/>
                </a:solidFill>
              </a:rPr>
              <a:t>Energia</a:t>
            </a:r>
            <a:r>
              <a:rPr lang="en-US" sz="2600" dirty="0" smtClean="0">
                <a:solidFill>
                  <a:srgbClr val="800000"/>
                </a:solidFill>
              </a:rPr>
              <a:t> Solar</a:t>
            </a:r>
            <a:endParaRPr lang="en-US" sz="2600" dirty="0">
              <a:solidFill>
                <a:srgbClr val="8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2856"/>
            <a:ext cx="3771900" cy="3683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984" y="2780928"/>
            <a:ext cx="3530600" cy="2870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7228" y="5953638"/>
            <a:ext cx="39429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baseline="30000" dirty="0" err="1"/>
              <a:t>Fonte</a:t>
            </a:r>
            <a:r>
              <a:rPr lang="en-US" i="1" baseline="30000" dirty="0"/>
              <a:t>: </a:t>
            </a:r>
            <a:r>
              <a:rPr lang="en-US" i="1" baseline="30000" dirty="0" err="1"/>
              <a:t>Mapeamento</a:t>
            </a:r>
            <a:r>
              <a:rPr lang="en-US" i="1" baseline="30000" dirty="0"/>
              <a:t> dos </a:t>
            </a:r>
            <a:r>
              <a:rPr lang="en-US" i="1" baseline="30000" dirty="0" err="1"/>
              <a:t>recursos</a:t>
            </a:r>
            <a:r>
              <a:rPr lang="en-US" i="1" baseline="30000" dirty="0"/>
              <a:t> de </a:t>
            </a:r>
            <a:r>
              <a:rPr lang="en-US" i="1" baseline="30000" dirty="0" err="1"/>
              <a:t>energia</a:t>
            </a:r>
            <a:r>
              <a:rPr lang="en-US" i="1" baseline="30000" dirty="0"/>
              <a:t> solar (Martins)</a:t>
            </a:r>
          </a:p>
        </p:txBody>
      </p:sp>
      <p:sp>
        <p:nvSpPr>
          <p:cNvPr id="6" name="Rectangle 5"/>
          <p:cNvSpPr/>
          <p:nvPr/>
        </p:nvSpPr>
        <p:spPr>
          <a:xfrm>
            <a:off x="141871" y="1498390"/>
            <a:ext cx="6996400" cy="379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aseline="30000" dirty="0" err="1"/>
              <a:t>Brasil</a:t>
            </a:r>
            <a:r>
              <a:rPr lang="en-US" sz="2800" baseline="30000" dirty="0"/>
              <a:t> tem o </a:t>
            </a:r>
            <a:r>
              <a:rPr lang="en-US" sz="2800" baseline="30000" dirty="0" err="1"/>
              <a:t>dobro</a:t>
            </a:r>
            <a:r>
              <a:rPr lang="en-US" sz="2800" baseline="30000" dirty="0"/>
              <a:t> da </a:t>
            </a:r>
            <a:r>
              <a:rPr lang="en-US" sz="2800" baseline="30000" dirty="0" err="1"/>
              <a:t>radiação</a:t>
            </a:r>
            <a:r>
              <a:rPr lang="en-US" sz="2800" baseline="30000" dirty="0"/>
              <a:t> das </a:t>
            </a:r>
            <a:r>
              <a:rPr lang="en-US" sz="2800" baseline="30000" dirty="0" err="1"/>
              <a:t>melhores</a:t>
            </a:r>
            <a:r>
              <a:rPr lang="en-US" sz="2800" baseline="30000" dirty="0"/>
              <a:t> </a:t>
            </a:r>
            <a:r>
              <a:rPr lang="en-US" sz="2800" baseline="30000" dirty="0" err="1"/>
              <a:t>localidades</a:t>
            </a:r>
            <a:r>
              <a:rPr lang="en-US" sz="2800" baseline="30000" dirty="0"/>
              <a:t> da </a:t>
            </a:r>
            <a:r>
              <a:rPr lang="en-US" sz="2800" baseline="30000" dirty="0" err="1"/>
              <a:t>Alemanha</a:t>
            </a:r>
            <a:endParaRPr lang="en-US" sz="2800" baseline="30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0377" y="1340556"/>
            <a:ext cx="4159956" cy="41599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24156" y="5838882"/>
            <a:ext cx="44126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1200" i="1" dirty="0"/>
              <a:t>Fonte: Salamoni (2009), adaptação do Atlas Brasileiro de Energia Solar – 2006</a:t>
            </a:r>
            <a:endParaRPr lang="pt-BR" sz="1200" i="1" dirty="0"/>
          </a:p>
        </p:txBody>
      </p:sp>
    </p:spTree>
    <p:extLst>
      <p:ext uri="{BB962C8B-B14F-4D97-AF65-F5344CB8AC3E}">
        <p14:creationId xmlns="" xmlns:p14="http://schemas.microsoft.com/office/powerpoint/2010/main" val="3043977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506237"/>
            <a:ext cx="11198578" cy="918986"/>
          </a:xfrm>
        </p:spPr>
        <p:txBody>
          <a:bodyPr>
            <a:normAutofit/>
          </a:bodyPr>
          <a:lstStyle/>
          <a:p>
            <a:r>
              <a:rPr lang="en-US" sz="2600" dirty="0" err="1" smtClean="0">
                <a:solidFill>
                  <a:srgbClr val="800000"/>
                </a:solidFill>
              </a:rPr>
              <a:t>Vocação</a:t>
            </a:r>
            <a:r>
              <a:rPr lang="en-US" sz="2600" dirty="0" smtClean="0">
                <a:solidFill>
                  <a:srgbClr val="800000"/>
                </a:solidFill>
              </a:rPr>
              <a:t> do </a:t>
            </a:r>
            <a:r>
              <a:rPr lang="en-US" sz="2600" dirty="0" err="1" smtClean="0">
                <a:solidFill>
                  <a:srgbClr val="800000"/>
                </a:solidFill>
              </a:rPr>
              <a:t>Brasil</a:t>
            </a:r>
            <a:endParaRPr lang="en-US" sz="2600" dirty="0">
              <a:solidFill>
                <a:srgbClr val="800000"/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9812"/>
          <a:stretch>
            <a:fillRect/>
          </a:stretch>
        </p:blipFill>
        <p:spPr bwMode="auto">
          <a:xfrm>
            <a:off x="221721" y="1485725"/>
            <a:ext cx="5245932" cy="537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160889" y="635000"/>
            <a:ext cx="9031111" cy="4051067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defPPr>
              <a:defRPr lang="pt-BR"/>
            </a:defPPr>
            <a:lvl1pPr marL="342900" indent="-342900">
              <a:lnSpc>
                <a:spcPct val="110000"/>
              </a:lnSpc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  <a:defRPr sz="2000">
                <a:latin typeface="Calibri"/>
                <a:cs typeface="Calibri"/>
              </a:defRPr>
            </a:lvl1pPr>
          </a:lstStyle>
          <a:p>
            <a:r>
              <a:rPr lang="pt-BR" sz="1800" dirty="0"/>
              <a:t>Grande potencial eólico e a evolução tecnológica dos </a:t>
            </a:r>
            <a:r>
              <a:rPr lang="pt-BR" sz="1800" dirty="0" err="1"/>
              <a:t>aerogeradores</a:t>
            </a:r>
            <a:r>
              <a:rPr lang="pt-BR" sz="1800" dirty="0"/>
              <a:t> apontam a energia eólica como alternativa viável economicamente  e ambientalmente sustentável.</a:t>
            </a:r>
          </a:p>
          <a:p>
            <a:r>
              <a:rPr lang="pt-BR" sz="1800" dirty="0"/>
              <a:t>País favorecido pela complementariedade com as hidrelétricas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13779" y="2314222"/>
            <a:ext cx="5986349" cy="41980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41194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8000"/>
            <a:ext cx="10515600" cy="1126244"/>
          </a:xfrm>
        </p:spPr>
        <p:txBody>
          <a:bodyPr>
            <a:normAutofit/>
          </a:bodyPr>
          <a:lstStyle/>
          <a:p>
            <a:r>
              <a:rPr lang="en-US" sz="2600" dirty="0" err="1" smtClean="0">
                <a:solidFill>
                  <a:srgbClr val="800000"/>
                </a:solidFill>
              </a:rPr>
              <a:t>Vocação</a:t>
            </a:r>
            <a:r>
              <a:rPr lang="en-US" sz="2600" dirty="0" smtClean="0">
                <a:solidFill>
                  <a:srgbClr val="800000"/>
                </a:solidFill>
              </a:rPr>
              <a:t> do </a:t>
            </a:r>
            <a:r>
              <a:rPr lang="en-US" sz="2600" dirty="0" err="1" smtClean="0">
                <a:solidFill>
                  <a:srgbClr val="800000"/>
                </a:solidFill>
              </a:rPr>
              <a:t>Brasil</a:t>
            </a:r>
            <a:r>
              <a:rPr lang="en-US" sz="2600" dirty="0" smtClean="0">
                <a:solidFill>
                  <a:srgbClr val="800000"/>
                </a:solidFill>
              </a:rPr>
              <a:t>: </a:t>
            </a:r>
            <a:r>
              <a:rPr lang="pt-BR" sz="2600" dirty="0" smtClean="0">
                <a:solidFill>
                  <a:srgbClr val="800000"/>
                </a:solidFill>
                <a:latin typeface="Arial" charset="0"/>
              </a:rPr>
              <a:t>País </a:t>
            </a:r>
            <a:r>
              <a:rPr lang="pt-BR" sz="2600" dirty="0" err="1">
                <a:solidFill>
                  <a:srgbClr val="800000"/>
                </a:solidFill>
                <a:latin typeface="Arial" charset="0"/>
              </a:rPr>
              <a:t>lider</a:t>
            </a:r>
            <a:r>
              <a:rPr lang="pt-BR" sz="2600" dirty="0">
                <a:solidFill>
                  <a:srgbClr val="800000"/>
                </a:solidFill>
                <a:latin typeface="Arial" charset="0"/>
              </a:rPr>
              <a:t> em biomassa energética </a:t>
            </a:r>
            <a:br>
              <a:rPr lang="pt-BR" sz="2600" dirty="0">
                <a:solidFill>
                  <a:srgbClr val="800000"/>
                </a:solidFill>
                <a:latin typeface="Arial" charset="0"/>
              </a:rPr>
            </a:br>
            <a:endParaRPr lang="en-US" sz="2600" dirty="0">
              <a:solidFill>
                <a:srgbClr val="800000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46063" y="223838"/>
            <a:ext cx="7159625" cy="735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>
              <a:latin typeface="Arial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3417888"/>
            <a:ext cx="30163" cy="2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Rectangle 72"/>
          <p:cNvSpPr txBox="1">
            <a:spLocks noChangeArrowheads="1"/>
          </p:cNvSpPr>
          <p:nvPr/>
        </p:nvSpPr>
        <p:spPr>
          <a:xfrm>
            <a:off x="197556" y="1171222"/>
            <a:ext cx="11895666" cy="705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000" dirty="0" smtClean="0">
                <a:latin typeface="Calibri"/>
                <a:cs typeface="Calibri"/>
              </a:rPr>
              <a:t>Para abastecer 50% da frota brasileira com etanol e atender com </a:t>
            </a:r>
            <a:r>
              <a:rPr lang="pt-BR" sz="2000" dirty="0" err="1" smtClean="0">
                <a:latin typeface="Calibri"/>
                <a:cs typeface="Calibri"/>
              </a:rPr>
              <a:t>bioeletricidade</a:t>
            </a:r>
            <a:r>
              <a:rPr lang="pt-BR" sz="2000" dirty="0" smtClean="0">
                <a:latin typeface="Calibri"/>
                <a:cs typeface="Calibri"/>
              </a:rPr>
              <a:t> o equivalente a 5 milhões de residências por ano, a cana utiliza apenas 1,5% da terra arável do Brasil.</a:t>
            </a:r>
            <a:endParaRPr lang="pt-BR" sz="2000" dirty="0">
              <a:latin typeface="Calibri"/>
              <a:cs typeface="Calibri"/>
            </a:endParaRPr>
          </a:p>
        </p:txBody>
      </p:sp>
      <p:pic>
        <p:nvPicPr>
          <p:cNvPr id="18" name="Picture 4" descr="imag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957" t="9708" r="6204" b="9351"/>
          <a:stretch>
            <a:fillRect/>
          </a:stretch>
        </p:blipFill>
        <p:spPr bwMode="auto">
          <a:xfrm>
            <a:off x="183445" y="1856212"/>
            <a:ext cx="6716888" cy="48668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7083777" y="1933222"/>
            <a:ext cx="4981223" cy="478366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indent="-342900">
              <a:lnSpc>
                <a:spcPct val="110000"/>
              </a:lnSpc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pt-BR" sz="2000" dirty="0">
                <a:latin typeface="Calibri"/>
                <a:cs typeface="Calibri"/>
              </a:rPr>
              <a:t>Condições geográficas favoráveis: mais de 25 milhões de hectares disponíveis (pastagens degradadas)</a:t>
            </a: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pt-BR" sz="2000" dirty="0">
                <a:latin typeface="Calibri"/>
                <a:cs typeface="Calibri"/>
              </a:rPr>
              <a:t>Complementariedade da </a:t>
            </a:r>
            <a:r>
              <a:rPr lang="pt-BR" sz="2000" dirty="0" err="1">
                <a:latin typeface="Calibri"/>
                <a:cs typeface="Calibri"/>
              </a:rPr>
              <a:t>bioletricidade</a:t>
            </a:r>
            <a:r>
              <a:rPr lang="pt-BR" sz="2000" dirty="0">
                <a:latin typeface="Calibri"/>
                <a:cs typeface="Calibri"/>
              </a:rPr>
              <a:t> de cana de açúcar no </a:t>
            </a:r>
            <a:r>
              <a:rPr lang="pt-BR" sz="2000" dirty="0" smtClean="0">
                <a:latin typeface="Calibri"/>
                <a:cs typeface="Calibri"/>
              </a:rPr>
              <a:t>SIN</a:t>
            </a: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pt-BR" sz="2000" dirty="0" smtClean="0">
                <a:latin typeface="Calibri"/>
                <a:cs typeface="Calibri"/>
              </a:rPr>
              <a:t>Grande produtividade &gt; 30 m</a:t>
            </a:r>
            <a:r>
              <a:rPr lang="pt-BR" sz="2000" baseline="30000" dirty="0" smtClean="0">
                <a:latin typeface="Calibri"/>
                <a:cs typeface="Calibri"/>
              </a:rPr>
              <a:t>3</a:t>
            </a:r>
            <a:r>
              <a:rPr lang="pt-BR" sz="2000" dirty="0" smtClean="0">
                <a:latin typeface="Calibri"/>
                <a:cs typeface="Calibri"/>
              </a:rPr>
              <a:t>/ha/ano</a:t>
            </a:r>
            <a:endParaRPr lang="pt-BR" sz="2000" dirty="0">
              <a:latin typeface="Calibri"/>
              <a:cs typeface="Calibri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pt-BR" sz="2000" dirty="0">
                <a:latin typeface="Calibri"/>
                <a:cs typeface="Calibri"/>
              </a:rPr>
              <a:t>Uma tonelada de bagaço pode gerar mais de 300kWh para a rede elétrica. Uma tonelada de palha pode gerar 500kWh.</a:t>
            </a: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pt-BR" sz="2000" dirty="0">
                <a:latin typeface="Calibri"/>
                <a:cs typeface="Calibri"/>
              </a:rPr>
              <a:t>Redução de emissões de CO2</a:t>
            </a: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pt-BR" sz="2000" dirty="0" err="1">
                <a:latin typeface="Calibri"/>
                <a:cs typeface="Calibri"/>
              </a:rPr>
              <a:t>Retrofit</a:t>
            </a:r>
            <a:r>
              <a:rPr lang="pt-BR" sz="2000" dirty="0">
                <a:latin typeface="Calibri"/>
                <a:cs typeface="Calibri"/>
              </a:rPr>
              <a:t>: maior eficiência</a:t>
            </a: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pt-BR" sz="2000" dirty="0">
                <a:latin typeface="Calibri"/>
                <a:cs typeface="Calibri"/>
              </a:rPr>
              <a:t>Tecnologia desenvolvida</a:t>
            </a:r>
          </a:p>
        </p:txBody>
      </p:sp>
    </p:spTree>
    <p:extLst>
      <p:ext uri="{BB962C8B-B14F-4D97-AF65-F5344CB8AC3E}">
        <p14:creationId xmlns="" xmlns:p14="http://schemas.microsoft.com/office/powerpoint/2010/main" val="2616746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22" y="893938"/>
            <a:ext cx="11459061" cy="5399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950222" y="70555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10482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4889" y="592666"/>
            <a:ext cx="7938910" cy="776111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800000"/>
                </a:solidFill>
              </a:rPr>
              <a:t>Compromissos</a:t>
            </a:r>
            <a:r>
              <a:rPr lang="en-US" sz="3600" dirty="0" smtClean="0">
                <a:solidFill>
                  <a:srgbClr val="800000"/>
                </a:solidFill>
              </a:rPr>
              <a:t> </a:t>
            </a:r>
            <a:r>
              <a:rPr lang="en-US" sz="3600" dirty="0" err="1" smtClean="0">
                <a:solidFill>
                  <a:srgbClr val="800000"/>
                </a:solidFill>
              </a:rPr>
              <a:t>Assumidos</a:t>
            </a:r>
            <a:endParaRPr lang="en-US" sz="3600" dirty="0">
              <a:solidFill>
                <a:srgbClr val="800000"/>
              </a:solidFill>
            </a:endParaRPr>
          </a:p>
        </p:txBody>
      </p:sp>
      <p:pic>
        <p:nvPicPr>
          <p:cNvPr id="3" name="Picture 2" descr="http://www.portalodm.com.br/images/eventos/2009-12-07_conferencia-de-copenhague-cop-15_g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773" t="14459" r="30096" b="9116"/>
          <a:stretch>
            <a:fillRect/>
          </a:stretch>
        </p:blipFill>
        <p:spPr bwMode="auto">
          <a:xfrm>
            <a:off x="755650" y="893763"/>
            <a:ext cx="14033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Diagrama 7"/>
          <p:cNvGraphicFramePr/>
          <p:nvPr>
            <p:extLst>
              <p:ext uri="{D42A27DB-BD31-4B8C-83A1-F6EECF244321}">
                <p14:modId xmlns="" xmlns:p14="http://schemas.microsoft.com/office/powerpoint/2010/main" val="2705049048"/>
              </p:ext>
            </p:extLst>
          </p:nvPr>
        </p:nvGraphicFramePr>
        <p:xfrm>
          <a:off x="2624814" y="1786530"/>
          <a:ext cx="6108899" cy="3175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m 13" descr="thumb-cop1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810000"/>
            <a:ext cx="2500313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60404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236"/>
          </a:xfrm>
          <a:prstGeom prst="rect">
            <a:avLst/>
          </a:prstGeom>
        </p:spPr>
      </p:pic>
      <p:pic>
        <p:nvPicPr>
          <p:cNvPr id="6" name="Imagem 2" descr="earth at nigh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37703"/>
            <a:ext cx="8287888" cy="62202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424334" y="6208889"/>
            <a:ext cx="136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Fonte</a:t>
            </a:r>
            <a:r>
              <a:rPr lang="en-US" dirty="0" smtClean="0"/>
              <a:t>: NASA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29635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333" y="365125"/>
            <a:ext cx="11057467" cy="1031875"/>
          </a:xfrm>
        </p:spPr>
        <p:txBody>
          <a:bodyPr>
            <a:normAutofit/>
          </a:bodyPr>
          <a:lstStyle/>
          <a:p>
            <a:r>
              <a:rPr lang="en-US" sz="2600" dirty="0" err="1" smtClean="0">
                <a:solidFill>
                  <a:srgbClr val="800000"/>
                </a:solidFill>
              </a:rPr>
              <a:t>Desafios</a:t>
            </a:r>
            <a:endParaRPr lang="en-US" sz="2600" dirty="0">
              <a:solidFill>
                <a:srgbClr val="8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779" y="1072444"/>
            <a:ext cx="12093221" cy="7263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aseline="30000" dirty="0" err="1"/>
              <a:t>Motivações</a:t>
            </a:r>
            <a:r>
              <a:rPr lang="en-US" sz="3600" baseline="30000" dirty="0"/>
              <a:t> </a:t>
            </a:r>
            <a:r>
              <a:rPr lang="en-US" sz="3600" baseline="30000" dirty="0" err="1"/>
              <a:t>brasileiras</a:t>
            </a:r>
            <a:r>
              <a:rPr lang="en-US" sz="3600" baseline="30000" dirty="0"/>
              <a:t> </a:t>
            </a:r>
            <a:r>
              <a:rPr lang="en-US" sz="3600" baseline="30000" dirty="0" err="1"/>
              <a:t>para</a:t>
            </a:r>
            <a:r>
              <a:rPr lang="en-US" sz="3600" baseline="30000" dirty="0"/>
              <a:t> </a:t>
            </a:r>
            <a:r>
              <a:rPr lang="en-US" sz="3600" baseline="30000" dirty="0" err="1"/>
              <a:t>investimentos</a:t>
            </a:r>
            <a:r>
              <a:rPr lang="en-US" sz="3600" baseline="30000" dirty="0"/>
              <a:t> </a:t>
            </a:r>
            <a:r>
              <a:rPr lang="en-US" sz="3600" baseline="30000" dirty="0" err="1"/>
              <a:t>em</a:t>
            </a:r>
            <a:r>
              <a:rPr lang="en-US" sz="3600" baseline="30000" dirty="0"/>
              <a:t> </a:t>
            </a:r>
            <a:r>
              <a:rPr lang="en-US" sz="3600" baseline="30000" dirty="0" err="1"/>
              <a:t>fontes</a:t>
            </a:r>
            <a:r>
              <a:rPr lang="en-US" sz="3600" baseline="30000" dirty="0"/>
              <a:t> </a:t>
            </a:r>
            <a:r>
              <a:rPr lang="en-US" sz="3600" baseline="30000" dirty="0" err="1"/>
              <a:t>alternativas</a:t>
            </a:r>
            <a:r>
              <a:rPr lang="en-US" sz="3600" baseline="30000" dirty="0"/>
              <a:t> e </a:t>
            </a:r>
            <a:r>
              <a:rPr lang="en-US" sz="3600" baseline="30000" dirty="0" err="1"/>
              <a:t>renováveis</a:t>
            </a:r>
            <a:r>
              <a:rPr lang="en-US" sz="3600" baseline="30000" dirty="0"/>
              <a:t> </a:t>
            </a:r>
            <a:r>
              <a:rPr lang="en-US" sz="3600" baseline="30000" dirty="0" err="1"/>
              <a:t>são</a:t>
            </a:r>
            <a:r>
              <a:rPr lang="en-US" sz="3600" baseline="30000" dirty="0"/>
              <a:t> </a:t>
            </a:r>
            <a:r>
              <a:rPr lang="en-US" sz="3600" baseline="30000" dirty="0" err="1"/>
              <a:t>distintas</a:t>
            </a:r>
            <a:r>
              <a:rPr lang="en-US" sz="3600" baseline="30000" dirty="0"/>
              <a:t> da </a:t>
            </a:r>
            <a:r>
              <a:rPr lang="en-US" sz="3600" baseline="30000" dirty="0" err="1"/>
              <a:t>mundial</a:t>
            </a:r>
            <a:r>
              <a:rPr lang="en-US" sz="3600" baseline="30000" dirty="0" smtClean="0"/>
              <a:t>:</a:t>
            </a:r>
            <a:endParaRPr lang="en-US" sz="3600" baseline="30000" dirty="0"/>
          </a:p>
          <a:p>
            <a:pPr marL="457200" indent="-457200">
              <a:lnSpc>
                <a:spcPct val="150000"/>
              </a:lnSpc>
              <a:buClr>
                <a:srgbClr val="008000"/>
              </a:buClr>
              <a:buSzPct val="85000"/>
              <a:buFont typeface="Wingdings" charset="2"/>
              <a:buChar char="ü"/>
            </a:pPr>
            <a:r>
              <a:rPr lang="en-US" sz="3600" baseline="30000" dirty="0" smtClean="0"/>
              <a:t>A </a:t>
            </a:r>
            <a:r>
              <a:rPr lang="en-US" sz="3600" baseline="30000" dirty="0" err="1" smtClean="0"/>
              <a:t>matriz</a:t>
            </a:r>
            <a:r>
              <a:rPr lang="en-US" sz="3600" baseline="30000" dirty="0" smtClean="0"/>
              <a:t> </a:t>
            </a:r>
            <a:r>
              <a:rPr lang="en-US" sz="3600" baseline="30000" dirty="0" err="1" smtClean="0"/>
              <a:t>brasileira</a:t>
            </a:r>
            <a:r>
              <a:rPr lang="en-US" sz="3600" baseline="30000" dirty="0" smtClean="0"/>
              <a:t> </a:t>
            </a:r>
            <a:r>
              <a:rPr lang="en-US" sz="3600" baseline="30000" dirty="0" err="1"/>
              <a:t>já</a:t>
            </a:r>
            <a:r>
              <a:rPr lang="en-US" sz="3600" baseline="30000" dirty="0"/>
              <a:t> </a:t>
            </a:r>
            <a:r>
              <a:rPr lang="en-US" sz="3600" baseline="30000" dirty="0" err="1"/>
              <a:t>apresenta</a:t>
            </a:r>
            <a:r>
              <a:rPr lang="en-US" sz="3600" baseline="30000" dirty="0"/>
              <a:t> </a:t>
            </a:r>
            <a:r>
              <a:rPr lang="en-US" sz="3600" baseline="30000" dirty="0" err="1"/>
              <a:t>reduzida</a:t>
            </a:r>
            <a:r>
              <a:rPr lang="en-US" sz="3600" baseline="30000" dirty="0"/>
              <a:t> </a:t>
            </a:r>
            <a:r>
              <a:rPr lang="en-US" sz="3600" baseline="30000" dirty="0" err="1"/>
              <a:t>intensidade</a:t>
            </a:r>
            <a:r>
              <a:rPr lang="en-US" sz="3600" baseline="30000" dirty="0"/>
              <a:t> de </a:t>
            </a:r>
            <a:r>
              <a:rPr lang="en-US" sz="3600" baseline="30000" dirty="0" err="1"/>
              <a:t>emissão</a:t>
            </a:r>
            <a:r>
              <a:rPr lang="en-US" sz="3600" baseline="30000" dirty="0"/>
              <a:t> de </a:t>
            </a:r>
            <a:r>
              <a:rPr lang="en-US" sz="3600" baseline="30000" dirty="0" err="1"/>
              <a:t>carbono</a:t>
            </a:r>
            <a:r>
              <a:rPr lang="en-US" sz="3600" baseline="30000" dirty="0"/>
              <a:t>;</a:t>
            </a:r>
          </a:p>
          <a:p>
            <a:pPr marL="457200" indent="-457200">
              <a:lnSpc>
                <a:spcPct val="150000"/>
              </a:lnSpc>
              <a:buClr>
                <a:srgbClr val="008000"/>
              </a:buClr>
              <a:buSzPct val="85000"/>
              <a:buFont typeface="Wingdings" charset="2"/>
              <a:buChar char="ü"/>
            </a:pPr>
            <a:r>
              <a:rPr lang="en-US" sz="3600" baseline="30000" dirty="0" err="1" smtClean="0"/>
              <a:t>Brasil</a:t>
            </a:r>
            <a:r>
              <a:rPr lang="en-US" sz="3600" baseline="30000" dirty="0" smtClean="0"/>
              <a:t> </a:t>
            </a:r>
            <a:r>
              <a:rPr lang="en-US" sz="3600" baseline="30000" dirty="0" err="1"/>
              <a:t>continuará</a:t>
            </a:r>
            <a:r>
              <a:rPr lang="en-US" sz="3600" baseline="30000" dirty="0"/>
              <a:t> </a:t>
            </a:r>
            <a:r>
              <a:rPr lang="en-US" sz="3600" baseline="30000" dirty="0" err="1"/>
              <a:t>sendo</a:t>
            </a:r>
            <a:r>
              <a:rPr lang="en-US" sz="3600" baseline="30000" dirty="0"/>
              <a:t> um </a:t>
            </a:r>
            <a:r>
              <a:rPr lang="en-US" sz="3600" baseline="30000" dirty="0" err="1"/>
              <a:t>país</a:t>
            </a:r>
            <a:r>
              <a:rPr lang="en-US" sz="3600" baseline="30000" dirty="0"/>
              <a:t> com </a:t>
            </a:r>
            <a:r>
              <a:rPr lang="en-US" sz="3600" baseline="30000" dirty="0" err="1"/>
              <a:t>renda</a:t>
            </a:r>
            <a:r>
              <a:rPr lang="en-US" sz="3600" baseline="30000" dirty="0"/>
              <a:t> per- capita </a:t>
            </a:r>
            <a:r>
              <a:rPr lang="en-US" sz="3600" baseline="30000" dirty="0" err="1"/>
              <a:t>baixa</a:t>
            </a:r>
            <a:r>
              <a:rPr lang="en-US" sz="3600" baseline="30000" dirty="0"/>
              <a:t> </a:t>
            </a:r>
            <a:r>
              <a:rPr lang="en-US" sz="3600" baseline="30000" dirty="0" err="1"/>
              <a:t>nos</a:t>
            </a:r>
            <a:r>
              <a:rPr lang="en-US" sz="3600" baseline="30000" dirty="0"/>
              <a:t> </a:t>
            </a:r>
            <a:r>
              <a:rPr lang="en-US" sz="3600" baseline="30000" dirty="0" err="1"/>
              <a:t>próximos</a:t>
            </a:r>
            <a:r>
              <a:rPr lang="en-US" sz="3600" baseline="30000" dirty="0"/>
              <a:t> 20 </a:t>
            </a:r>
            <a:r>
              <a:rPr lang="en-US" sz="3600" baseline="30000" dirty="0" err="1"/>
              <a:t>anos</a:t>
            </a:r>
            <a:r>
              <a:rPr lang="en-US" sz="3600" baseline="30000" dirty="0" smtClean="0"/>
              <a:t>;</a:t>
            </a:r>
          </a:p>
          <a:p>
            <a:pPr marL="457200" indent="-457200">
              <a:lnSpc>
                <a:spcPct val="150000"/>
              </a:lnSpc>
              <a:buClr>
                <a:srgbClr val="008000"/>
              </a:buClr>
              <a:buSzPct val="85000"/>
              <a:buFont typeface="Wingdings" charset="2"/>
              <a:buChar char="ü"/>
            </a:pPr>
            <a:r>
              <a:rPr lang="en-US" sz="3600" baseline="30000" dirty="0" err="1"/>
              <a:t>Os</a:t>
            </a:r>
            <a:r>
              <a:rPr lang="en-US" sz="3600" baseline="30000" dirty="0"/>
              <a:t> </a:t>
            </a:r>
            <a:r>
              <a:rPr lang="en-US" sz="3600" baseline="30000" dirty="0" err="1"/>
              <a:t>preços</a:t>
            </a:r>
            <a:r>
              <a:rPr lang="en-US" sz="3600" baseline="30000" dirty="0"/>
              <a:t> </a:t>
            </a:r>
            <a:r>
              <a:rPr lang="en-US" sz="3600" baseline="30000" dirty="0" err="1"/>
              <a:t>praticados</a:t>
            </a:r>
            <a:r>
              <a:rPr lang="en-US" sz="3600" baseline="30000" dirty="0"/>
              <a:t> da </a:t>
            </a:r>
            <a:r>
              <a:rPr lang="en-US" sz="3600" baseline="30000" dirty="0" err="1"/>
              <a:t>energia</a:t>
            </a:r>
            <a:r>
              <a:rPr lang="en-US" sz="3600" baseline="30000" dirty="0"/>
              <a:t> </a:t>
            </a:r>
            <a:r>
              <a:rPr lang="en-US" sz="3600" baseline="30000" dirty="0" err="1"/>
              <a:t>não</a:t>
            </a:r>
            <a:r>
              <a:rPr lang="en-US" sz="3600" baseline="30000" dirty="0"/>
              <a:t> </a:t>
            </a:r>
            <a:r>
              <a:rPr lang="en-US" sz="3600" baseline="30000" dirty="0" err="1"/>
              <a:t>refletem</a:t>
            </a:r>
            <a:r>
              <a:rPr lang="en-US" sz="3600" baseline="30000" dirty="0"/>
              <a:t> </a:t>
            </a:r>
            <a:r>
              <a:rPr lang="en-US" sz="3600" baseline="30000" dirty="0" err="1" smtClean="0"/>
              <a:t>externalidades</a:t>
            </a:r>
            <a:endParaRPr lang="en-US" sz="3600" baseline="30000" dirty="0" smtClean="0"/>
          </a:p>
          <a:p>
            <a:pPr marL="457200" indent="-457200">
              <a:lnSpc>
                <a:spcPct val="150000"/>
              </a:lnSpc>
              <a:buClr>
                <a:srgbClr val="008000"/>
              </a:buClr>
              <a:buSzPct val="85000"/>
              <a:buFont typeface="Wingdings" charset="2"/>
              <a:buChar char="ü"/>
            </a:pPr>
            <a:r>
              <a:rPr lang="en-US" sz="3600" baseline="30000" dirty="0" err="1"/>
              <a:t>Não</a:t>
            </a:r>
            <a:r>
              <a:rPr lang="en-US" sz="3600" baseline="30000" dirty="0"/>
              <a:t> </a:t>
            </a:r>
            <a:r>
              <a:rPr lang="en-US" sz="3600" baseline="30000" dirty="0" err="1"/>
              <a:t>há</a:t>
            </a:r>
            <a:r>
              <a:rPr lang="en-US" sz="3600" baseline="30000" dirty="0"/>
              <a:t> </a:t>
            </a:r>
            <a:r>
              <a:rPr lang="en-US" sz="3600" baseline="30000" dirty="0" err="1"/>
              <a:t>ainda</a:t>
            </a:r>
            <a:r>
              <a:rPr lang="en-US" sz="3600" baseline="30000" dirty="0"/>
              <a:t> forma de </a:t>
            </a:r>
            <a:r>
              <a:rPr lang="en-US" sz="3600" baseline="30000" dirty="0" err="1"/>
              <a:t>armazenamento</a:t>
            </a:r>
            <a:r>
              <a:rPr lang="en-US" sz="3600" baseline="30000" dirty="0"/>
              <a:t> da </a:t>
            </a:r>
            <a:r>
              <a:rPr lang="en-US" sz="3600" baseline="30000" dirty="0" err="1"/>
              <a:t>energia</a:t>
            </a:r>
            <a:r>
              <a:rPr lang="en-US" sz="3600" baseline="30000" dirty="0"/>
              <a:t> </a:t>
            </a:r>
            <a:r>
              <a:rPr lang="en-US" sz="3600" baseline="30000" dirty="0" err="1"/>
              <a:t>na</a:t>
            </a:r>
            <a:r>
              <a:rPr lang="en-US" sz="3600" baseline="30000" dirty="0"/>
              <a:t> </a:t>
            </a:r>
            <a:r>
              <a:rPr lang="en-US" sz="3600" baseline="30000" dirty="0" err="1"/>
              <a:t>escala</a:t>
            </a:r>
            <a:r>
              <a:rPr lang="en-US" sz="3600" baseline="30000" dirty="0"/>
              <a:t> do </a:t>
            </a:r>
            <a:r>
              <a:rPr lang="en-US" sz="3600" baseline="30000" dirty="0" err="1"/>
              <a:t>consumo</a:t>
            </a:r>
            <a:r>
              <a:rPr lang="en-US" sz="3600" baseline="30000" dirty="0"/>
              <a:t> da </a:t>
            </a:r>
            <a:r>
              <a:rPr lang="en-US" sz="3600" baseline="30000" dirty="0" err="1" smtClean="0"/>
              <a:t>rede</a:t>
            </a:r>
            <a:endParaRPr lang="en-US" sz="3600" baseline="30000" dirty="0" smtClean="0"/>
          </a:p>
          <a:p>
            <a:pPr marL="457200" indent="-457200">
              <a:lnSpc>
                <a:spcPct val="150000"/>
              </a:lnSpc>
              <a:buClr>
                <a:srgbClr val="008000"/>
              </a:buClr>
              <a:buSzPct val="85000"/>
              <a:buFont typeface="Wingdings" charset="2"/>
              <a:buChar char="ü"/>
            </a:pPr>
            <a:r>
              <a:rPr lang="en-US" sz="3600" baseline="30000" dirty="0"/>
              <a:t>Como </a:t>
            </a:r>
            <a:r>
              <a:rPr lang="en-US" sz="3600" baseline="30000" dirty="0" err="1"/>
              <a:t>atender</a:t>
            </a:r>
            <a:r>
              <a:rPr lang="en-US" sz="3600" baseline="30000" dirty="0"/>
              <a:t> a </a:t>
            </a:r>
            <a:r>
              <a:rPr lang="en-US" sz="3600" baseline="30000" dirty="0" err="1"/>
              <a:t>ponta</a:t>
            </a:r>
            <a:r>
              <a:rPr lang="en-US" sz="3600" baseline="30000" dirty="0"/>
              <a:t> do </a:t>
            </a:r>
            <a:r>
              <a:rPr lang="en-US" sz="3600" baseline="30000" dirty="0" err="1"/>
              <a:t>sistema</a:t>
            </a:r>
            <a:r>
              <a:rPr lang="en-US" sz="3600" baseline="30000" dirty="0"/>
              <a:t> com a </a:t>
            </a:r>
            <a:r>
              <a:rPr lang="en-US" sz="3600" baseline="30000" dirty="0" err="1"/>
              <a:t>inserção</a:t>
            </a:r>
            <a:r>
              <a:rPr lang="en-US" sz="3600" baseline="30000" dirty="0"/>
              <a:t> de um </a:t>
            </a:r>
            <a:r>
              <a:rPr lang="en-US" sz="3600" baseline="30000" dirty="0" err="1"/>
              <a:t>grande</a:t>
            </a:r>
            <a:r>
              <a:rPr lang="en-US" sz="3600" baseline="30000" dirty="0"/>
              <a:t> </a:t>
            </a:r>
            <a:r>
              <a:rPr lang="en-US" sz="3600" baseline="30000" dirty="0" err="1"/>
              <a:t>montante</a:t>
            </a:r>
            <a:r>
              <a:rPr lang="en-US" sz="3600" baseline="30000" dirty="0"/>
              <a:t> de </a:t>
            </a:r>
            <a:r>
              <a:rPr lang="en-US" sz="3600" baseline="30000" dirty="0" err="1"/>
              <a:t>energia</a:t>
            </a:r>
            <a:r>
              <a:rPr lang="en-US" sz="3600" baseline="30000" dirty="0"/>
              <a:t> </a:t>
            </a:r>
            <a:r>
              <a:rPr lang="en-US" sz="3600" baseline="30000" dirty="0" err="1"/>
              <a:t>não</a:t>
            </a:r>
            <a:r>
              <a:rPr lang="en-US" sz="3600" baseline="30000" dirty="0"/>
              <a:t> </a:t>
            </a:r>
            <a:r>
              <a:rPr lang="en-US" sz="3600" baseline="30000" dirty="0" err="1"/>
              <a:t>controlável</a:t>
            </a:r>
            <a:r>
              <a:rPr lang="en-US" sz="3600" baseline="30000" dirty="0" smtClean="0"/>
              <a:t>?</a:t>
            </a:r>
          </a:p>
          <a:p>
            <a:pPr marL="457200" indent="-457200">
              <a:lnSpc>
                <a:spcPct val="150000"/>
              </a:lnSpc>
              <a:buClr>
                <a:srgbClr val="008000"/>
              </a:buClr>
              <a:buSzPct val="85000"/>
              <a:buFont typeface="Wingdings" charset="2"/>
              <a:buChar char="ü"/>
            </a:pPr>
            <a:r>
              <a:rPr lang="en-US" sz="3600" baseline="30000" dirty="0"/>
              <a:t>Como </a:t>
            </a:r>
            <a:r>
              <a:rPr lang="en-US" sz="3600" baseline="30000" dirty="0" err="1"/>
              <a:t>garantir</a:t>
            </a:r>
            <a:r>
              <a:rPr lang="en-US" sz="3600" baseline="30000" dirty="0"/>
              <a:t> a </a:t>
            </a:r>
            <a:r>
              <a:rPr lang="en-US" sz="3600" baseline="30000" dirty="0" err="1"/>
              <a:t>efetiva</a:t>
            </a:r>
            <a:r>
              <a:rPr lang="en-US" sz="3600" baseline="30000" dirty="0"/>
              <a:t> </a:t>
            </a:r>
            <a:r>
              <a:rPr lang="en-US" sz="3600" baseline="30000" dirty="0" err="1"/>
              <a:t>inserção</a:t>
            </a:r>
            <a:r>
              <a:rPr lang="en-US" sz="3600" baseline="30000" dirty="0"/>
              <a:t> de </a:t>
            </a:r>
            <a:r>
              <a:rPr lang="en-US" sz="3600" baseline="30000" dirty="0" err="1"/>
              <a:t>fontes</a:t>
            </a:r>
            <a:r>
              <a:rPr lang="en-US" sz="3600" baseline="30000" dirty="0"/>
              <a:t> </a:t>
            </a:r>
            <a:r>
              <a:rPr lang="en-US" sz="3600" baseline="30000" dirty="0" err="1"/>
              <a:t>alternativas</a:t>
            </a:r>
            <a:r>
              <a:rPr lang="en-US" sz="3600" baseline="30000" dirty="0"/>
              <a:t> e </a:t>
            </a:r>
            <a:r>
              <a:rPr lang="en-US" sz="3600" baseline="30000" dirty="0" err="1"/>
              <a:t>renováveis</a:t>
            </a:r>
            <a:r>
              <a:rPr lang="en-US" sz="3600" baseline="30000" dirty="0"/>
              <a:t> </a:t>
            </a:r>
            <a:r>
              <a:rPr lang="en-US" sz="3600" baseline="30000" dirty="0" err="1"/>
              <a:t>em</a:t>
            </a:r>
            <a:r>
              <a:rPr lang="en-US" sz="3600" baseline="30000" dirty="0"/>
              <a:t> bases </a:t>
            </a:r>
            <a:r>
              <a:rPr lang="en-US" sz="3600" baseline="30000" dirty="0" err="1"/>
              <a:t>competitivas</a:t>
            </a:r>
            <a:r>
              <a:rPr lang="en-US" sz="3600" baseline="30000" dirty="0"/>
              <a:t> </a:t>
            </a:r>
            <a:r>
              <a:rPr lang="en-US" sz="3600" baseline="30000" dirty="0" err="1"/>
              <a:t>para</a:t>
            </a:r>
            <a:r>
              <a:rPr lang="en-US" sz="3600" baseline="30000" dirty="0"/>
              <a:t> o </a:t>
            </a:r>
            <a:r>
              <a:rPr lang="en-US" sz="3600" baseline="30000" dirty="0" err="1"/>
              <a:t>sistema</a:t>
            </a:r>
            <a:r>
              <a:rPr lang="en-US" sz="3600" baseline="30000" dirty="0"/>
              <a:t>?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Clr>
                <a:srgbClr val="008000"/>
              </a:buClr>
              <a:buSzPct val="85000"/>
              <a:buFont typeface="Wingdings" charset="2"/>
              <a:buChar char="ü"/>
            </a:pPr>
            <a:endParaRPr lang="en-US" sz="3600" baseline="30000" dirty="0"/>
          </a:p>
          <a:p>
            <a:pPr marL="457200" indent="-457200">
              <a:lnSpc>
                <a:spcPct val="150000"/>
              </a:lnSpc>
              <a:buClr>
                <a:srgbClr val="008000"/>
              </a:buClr>
              <a:buSzPct val="85000"/>
              <a:buFont typeface="Wingdings" charset="2"/>
              <a:buChar char="ü"/>
            </a:pPr>
            <a:endParaRPr lang="en-US" sz="3600" baseline="30000" dirty="0"/>
          </a:p>
          <a:p>
            <a:pPr marL="457200" indent="-457200">
              <a:lnSpc>
                <a:spcPct val="150000"/>
              </a:lnSpc>
              <a:buClr>
                <a:srgbClr val="008000"/>
              </a:buClr>
              <a:buSzPct val="85000"/>
              <a:buFont typeface="Wingdings" charset="2"/>
              <a:buChar char="ü"/>
            </a:pPr>
            <a:endParaRPr lang="en-US" sz="3600" baseline="30000" dirty="0"/>
          </a:p>
        </p:txBody>
      </p:sp>
    </p:spTree>
    <p:extLst>
      <p:ext uri="{BB962C8B-B14F-4D97-AF65-F5344CB8AC3E}">
        <p14:creationId xmlns="" xmlns:p14="http://schemas.microsoft.com/office/powerpoint/2010/main" val="4167431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8075"/>
          <a:stretch/>
        </p:blipFill>
        <p:spPr>
          <a:xfrm>
            <a:off x="183443" y="723900"/>
            <a:ext cx="5974644" cy="61341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64444" y="365125"/>
            <a:ext cx="10789356" cy="1031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err="1" smtClean="0">
                <a:solidFill>
                  <a:srgbClr val="800000"/>
                </a:solidFill>
              </a:rPr>
              <a:t>Desafios</a:t>
            </a:r>
            <a:r>
              <a:rPr lang="en-US" sz="2600" dirty="0" smtClean="0">
                <a:solidFill>
                  <a:srgbClr val="800000"/>
                </a:solidFill>
              </a:rPr>
              <a:t>: </a:t>
            </a:r>
            <a:r>
              <a:rPr lang="en-US" sz="2600" dirty="0" err="1" smtClean="0">
                <a:solidFill>
                  <a:srgbClr val="800000"/>
                </a:solidFill>
              </a:rPr>
              <a:t>Intermitência</a:t>
            </a:r>
            <a:endParaRPr lang="en-US" sz="2600" dirty="0">
              <a:solidFill>
                <a:srgbClr val="8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48221"/>
          <a:stretch/>
        </p:blipFill>
        <p:spPr>
          <a:xfrm>
            <a:off x="6570134" y="723900"/>
            <a:ext cx="5339644" cy="6134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08333" y="6406444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Fonte</a:t>
            </a:r>
            <a:r>
              <a:rPr lang="en-US" dirty="0" smtClean="0"/>
              <a:t>: ONS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76551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52178"/>
            <a:ext cx="8889999" cy="62058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55715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3221"/>
            <a:ext cx="8740576" cy="61947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63897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0"/>
            <a:ext cx="8851681" cy="6223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192263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333" y="365125"/>
            <a:ext cx="11057467" cy="1031875"/>
          </a:xfrm>
        </p:spPr>
        <p:txBody>
          <a:bodyPr>
            <a:normAutofit/>
          </a:bodyPr>
          <a:lstStyle/>
          <a:p>
            <a:r>
              <a:rPr lang="en-US" sz="2600" dirty="0" err="1" smtClean="0">
                <a:solidFill>
                  <a:srgbClr val="800000"/>
                </a:solidFill>
              </a:rPr>
              <a:t>Desafios</a:t>
            </a:r>
            <a:r>
              <a:rPr lang="en-US" sz="2600" dirty="0" smtClean="0">
                <a:solidFill>
                  <a:srgbClr val="800000"/>
                </a:solidFill>
              </a:rPr>
              <a:t>: </a:t>
            </a:r>
            <a:r>
              <a:rPr lang="en-US" sz="2600" dirty="0" err="1" smtClean="0">
                <a:solidFill>
                  <a:srgbClr val="800000"/>
                </a:solidFill>
              </a:rPr>
              <a:t>Intermitência</a:t>
            </a:r>
            <a:endParaRPr lang="en-US" sz="2600" dirty="0">
              <a:solidFill>
                <a:srgbClr val="8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20" y="1318355"/>
            <a:ext cx="5929707" cy="3832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-442" r="26142" b="19972"/>
          <a:stretch/>
        </p:blipFill>
        <p:spPr>
          <a:xfrm>
            <a:off x="5583028" y="1227667"/>
            <a:ext cx="6340861" cy="36688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78791"/>
          <a:stretch/>
        </p:blipFill>
        <p:spPr>
          <a:xfrm>
            <a:off x="1476696" y="5545666"/>
            <a:ext cx="8585200" cy="9669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79913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96333" y="365125"/>
            <a:ext cx="11057467" cy="1031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err="1" smtClean="0">
                <a:solidFill>
                  <a:srgbClr val="800000"/>
                </a:solidFill>
              </a:rPr>
              <a:t>Desafios</a:t>
            </a:r>
            <a:r>
              <a:rPr lang="en-US" sz="2600" dirty="0" smtClean="0">
                <a:solidFill>
                  <a:srgbClr val="800000"/>
                </a:solidFill>
              </a:rPr>
              <a:t>: </a:t>
            </a:r>
            <a:r>
              <a:rPr lang="en-US" sz="2600" dirty="0" err="1" smtClean="0">
                <a:solidFill>
                  <a:srgbClr val="800000"/>
                </a:solidFill>
              </a:rPr>
              <a:t>Viabilidade</a:t>
            </a:r>
            <a:r>
              <a:rPr lang="en-US" sz="2600" dirty="0" smtClean="0">
                <a:solidFill>
                  <a:srgbClr val="800000"/>
                </a:solidFill>
              </a:rPr>
              <a:t> </a:t>
            </a:r>
            <a:r>
              <a:rPr lang="en-US" sz="2600" dirty="0" err="1" smtClean="0">
                <a:solidFill>
                  <a:srgbClr val="800000"/>
                </a:solidFill>
              </a:rPr>
              <a:t>econômica</a:t>
            </a:r>
            <a:endParaRPr lang="en-US" sz="2600" dirty="0">
              <a:solidFill>
                <a:srgbClr val="8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554" y="801510"/>
            <a:ext cx="3076223" cy="23071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554" y="3499556"/>
            <a:ext cx="4265788" cy="2920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111" y="1213556"/>
            <a:ext cx="7704667" cy="43680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pt-BR"/>
            </a:defPPr>
            <a:lvl1pPr marL="342900" indent="-342900">
              <a:lnSpc>
                <a:spcPct val="110000"/>
              </a:lnSpc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  <a:defRPr sz="2000">
                <a:latin typeface="Calibri"/>
                <a:cs typeface="Calibri"/>
              </a:defRPr>
            </a:lvl1pPr>
          </a:lstStyle>
          <a:p>
            <a:pPr marL="0" indent="0">
              <a:buNone/>
            </a:pPr>
            <a:r>
              <a:rPr lang="pt-BR" sz="2200" dirty="0" smtClean="0"/>
              <a:t>As </a:t>
            </a:r>
            <a:r>
              <a:rPr lang="pt-BR" sz="2200" dirty="0"/>
              <a:t>tecnologias renováveis sofrem competição distorcida das tecnologias convencionais em termos de custo do serviço prestado aos usuários finais. A distorção se refere ao fato de se comparar uma tecnologia madura com outra em estágio inicial. </a:t>
            </a:r>
            <a:r>
              <a:rPr lang="pt-BR" sz="2200" dirty="0" smtClean="0"/>
              <a:t>(necessidade de incentivos fiscais)</a:t>
            </a:r>
            <a:endParaRPr lang="en-US" sz="2200" dirty="0"/>
          </a:p>
          <a:p>
            <a:r>
              <a:rPr lang="en-US" sz="2200" dirty="0" err="1" smtClean="0"/>
              <a:t>Pequena</a:t>
            </a:r>
            <a:r>
              <a:rPr lang="en-US" sz="2200" dirty="0" smtClean="0"/>
              <a:t> </a:t>
            </a:r>
            <a:r>
              <a:rPr lang="en-US" sz="2200" dirty="0" err="1" smtClean="0"/>
              <a:t>escala</a:t>
            </a:r>
            <a:r>
              <a:rPr lang="en-US" sz="2200" dirty="0" smtClean="0"/>
              <a:t> </a:t>
            </a:r>
            <a:r>
              <a:rPr lang="en-US" sz="2200" dirty="0" err="1" smtClean="0"/>
              <a:t>implica</a:t>
            </a:r>
            <a:r>
              <a:rPr lang="en-US" sz="2200" dirty="0" smtClean="0"/>
              <a:t> </a:t>
            </a:r>
            <a:r>
              <a:rPr lang="en-US" sz="2200" dirty="0" err="1" smtClean="0"/>
              <a:t>em</a:t>
            </a:r>
            <a:r>
              <a:rPr lang="en-US" sz="2200" dirty="0" smtClean="0"/>
              <a:t> </a:t>
            </a:r>
            <a:r>
              <a:rPr lang="en-US" sz="2200" dirty="0" err="1" smtClean="0"/>
              <a:t>custos</a:t>
            </a:r>
            <a:r>
              <a:rPr lang="en-US" sz="2200" dirty="0" smtClean="0"/>
              <a:t> </a:t>
            </a:r>
            <a:r>
              <a:rPr lang="en-US" sz="2200" dirty="0" err="1" smtClean="0"/>
              <a:t>mais</a:t>
            </a:r>
            <a:r>
              <a:rPr lang="en-US" sz="2200" dirty="0" smtClean="0"/>
              <a:t> </a:t>
            </a:r>
            <a:r>
              <a:rPr lang="en-US" sz="2200" dirty="0" err="1" smtClean="0"/>
              <a:t>elevados</a:t>
            </a:r>
            <a:endParaRPr lang="en-US" sz="2200" dirty="0" smtClean="0"/>
          </a:p>
          <a:p>
            <a:r>
              <a:rPr lang="en-US" sz="2200" dirty="0" err="1" smtClean="0"/>
              <a:t>Capacidade</a:t>
            </a:r>
            <a:r>
              <a:rPr lang="en-US" sz="2200" dirty="0" smtClean="0"/>
              <a:t> </a:t>
            </a:r>
            <a:r>
              <a:rPr lang="en-US" sz="2200" dirty="0" err="1"/>
              <a:t>financeira</a:t>
            </a:r>
            <a:r>
              <a:rPr lang="en-US" sz="2200" dirty="0"/>
              <a:t> dos </a:t>
            </a:r>
            <a:r>
              <a:rPr lang="en-US" sz="2200" dirty="0" err="1"/>
              <a:t>agentes</a:t>
            </a:r>
            <a:endParaRPr lang="en-US" sz="2200" dirty="0"/>
          </a:p>
          <a:p>
            <a:r>
              <a:rPr lang="en-US" sz="2200" dirty="0" err="1"/>
              <a:t>Importância</a:t>
            </a:r>
            <a:r>
              <a:rPr lang="en-US" sz="2200" dirty="0"/>
              <a:t> da </a:t>
            </a:r>
            <a:r>
              <a:rPr lang="en-US" sz="2200" dirty="0" err="1"/>
              <a:t>disponibilidade</a:t>
            </a:r>
            <a:r>
              <a:rPr lang="en-US" sz="2200" dirty="0"/>
              <a:t> de </a:t>
            </a:r>
            <a:r>
              <a:rPr lang="en-US" sz="2200" dirty="0" err="1"/>
              <a:t>recursos</a:t>
            </a:r>
            <a:r>
              <a:rPr lang="en-US" sz="2200" dirty="0"/>
              <a:t> </a:t>
            </a:r>
            <a:r>
              <a:rPr lang="en-US" sz="2200" dirty="0" err="1"/>
              <a:t>financeiros</a:t>
            </a:r>
            <a:r>
              <a:rPr lang="en-US" sz="2200" dirty="0"/>
              <a:t> a </a:t>
            </a:r>
            <a:r>
              <a:rPr lang="en-US" sz="2200" dirty="0" err="1"/>
              <a:t>baixas</a:t>
            </a:r>
            <a:r>
              <a:rPr lang="en-US" sz="2200" dirty="0"/>
              <a:t> </a:t>
            </a:r>
            <a:r>
              <a:rPr lang="en-US" sz="2200" dirty="0" err="1"/>
              <a:t>taxas</a:t>
            </a:r>
            <a:r>
              <a:rPr lang="en-US" sz="2200" dirty="0"/>
              <a:t> – </a:t>
            </a:r>
            <a:r>
              <a:rPr lang="en-US" sz="2200" dirty="0" err="1"/>
              <a:t>Linhas</a:t>
            </a:r>
            <a:r>
              <a:rPr lang="en-US" sz="2200" dirty="0"/>
              <a:t> de </a:t>
            </a:r>
            <a:r>
              <a:rPr lang="en-US" sz="2200" dirty="0" err="1"/>
              <a:t>financiamento</a:t>
            </a:r>
            <a:r>
              <a:rPr lang="en-US" sz="2200" dirty="0"/>
              <a:t> </a:t>
            </a:r>
            <a:r>
              <a:rPr lang="en-US" sz="2200" dirty="0" err="1"/>
              <a:t>subsidiadas</a:t>
            </a:r>
            <a:endParaRPr lang="en-US" sz="2200" dirty="0"/>
          </a:p>
          <a:p>
            <a:r>
              <a:rPr lang="en-US" sz="2200" dirty="0" err="1"/>
              <a:t>Dificuldade</a:t>
            </a:r>
            <a:r>
              <a:rPr lang="en-US" sz="2200" dirty="0"/>
              <a:t> de </a:t>
            </a:r>
            <a:r>
              <a:rPr lang="en-US" sz="2200" dirty="0" err="1"/>
              <a:t>atendimento</a:t>
            </a:r>
            <a:r>
              <a:rPr lang="en-US" sz="2200" dirty="0"/>
              <a:t> </a:t>
            </a:r>
            <a:r>
              <a:rPr lang="en-US" sz="2200" dirty="0" err="1"/>
              <a:t>aos</a:t>
            </a:r>
            <a:r>
              <a:rPr lang="en-US" sz="2200" dirty="0"/>
              <a:t> </a:t>
            </a:r>
            <a:r>
              <a:rPr lang="en-US" sz="2200" dirty="0" err="1"/>
              <a:t>requisitos</a:t>
            </a:r>
            <a:r>
              <a:rPr lang="en-US" sz="2200" dirty="0"/>
              <a:t> de </a:t>
            </a:r>
            <a:r>
              <a:rPr lang="en-US" sz="2200" dirty="0" err="1"/>
              <a:t>indice</a:t>
            </a:r>
            <a:r>
              <a:rPr lang="en-US" sz="2200" dirty="0"/>
              <a:t> de </a:t>
            </a:r>
            <a:r>
              <a:rPr lang="en-US" sz="2200" dirty="0" err="1"/>
              <a:t>nacionalização</a:t>
            </a:r>
            <a:r>
              <a:rPr lang="en-US" sz="2200" dirty="0"/>
              <a:t> </a:t>
            </a:r>
            <a:r>
              <a:rPr lang="en-US" sz="2200" dirty="0" err="1"/>
              <a:t>exigidos</a:t>
            </a:r>
            <a:r>
              <a:rPr lang="en-US" sz="2200" dirty="0"/>
              <a:t> </a:t>
            </a:r>
            <a:r>
              <a:rPr lang="en-US" sz="2200" dirty="0" err="1"/>
              <a:t>pelo</a:t>
            </a:r>
            <a:r>
              <a:rPr lang="en-US" sz="2200" dirty="0"/>
              <a:t> BNDES</a:t>
            </a:r>
          </a:p>
          <a:p>
            <a:r>
              <a:rPr lang="en-US" sz="2200" dirty="0" err="1"/>
              <a:t>Custos</a:t>
            </a:r>
            <a:r>
              <a:rPr lang="en-US" sz="2200" dirty="0"/>
              <a:t> de </a:t>
            </a:r>
            <a:r>
              <a:rPr lang="en-US" sz="2200" dirty="0" err="1"/>
              <a:t>importação</a:t>
            </a:r>
            <a:r>
              <a:rPr lang="en-US" sz="2200" dirty="0"/>
              <a:t>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industria</a:t>
            </a:r>
            <a:endParaRPr lang="en-US" sz="2200" dirty="0"/>
          </a:p>
          <a:p>
            <a:r>
              <a:rPr lang="en-US" sz="2200" dirty="0" err="1"/>
              <a:t>Importância</a:t>
            </a:r>
            <a:r>
              <a:rPr lang="en-US" sz="2200" dirty="0"/>
              <a:t> da </a:t>
            </a:r>
            <a:r>
              <a:rPr lang="en-US" sz="2200" dirty="0" err="1"/>
              <a:t>desoneração</a:t>
            </a:r>
            <a:r>
              <a:rPr lang="en-US" sz="2200" dirty="0"/>
              <a:t> (</a:t>
            </a:r>
            <a:r>
              <a:rPr lang="en-US" sz="2200" dirty="0" err="1"/>
              <a:t>redução</a:t>
            </a:r>
            <a:r>
              <a:rPr lang="en-US" sz="2200" dirty="0"/>
              <a:t> de </a:t>
            </a:r>
            <a:r>
              <a:rPr lang="en-US" sz="2200" dirty="0" err="1"/>
              <a:t>impostos</a:t>
            </a:r>
            <a:r>
              <a:rPr lang="en-US" sz="2200" dirty="0"/>
              <a:t> e </a:t>
            </a:r>
            <a:r>
              <a:rPr lang="en-US" sz="2200" dirty="0" err="1"/>
              <a:t>encargos</a:t>
            </a:r>
            <a:r>
              <a:rPr lang="en-US" sz="2200" dirty="0" smtClean="0"/>
              <a:t>)</a:t>
            </a:r>
          </a:p>
        </p:txBody>
      </p:sp>
    </p:spTree>
    <p:extLst>
      <p:ext uri="{BB962C8B-B14F-4D97-AF65-F5344CB8AC3E}">
        <p14:creationId xmlns="" xmlns:p14="http://schemas.microsoft.com/office/powerpoint/2010/main" val="7173535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96333" y="365125"/>
            <a:ext cx="11057467" cy="1031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err="1" smtClean="0">
                <a:solidFill>
                  <a:srgbClr val="800000"/>
                </a:solidFill>
              </a:rPr>
              <a:t>Desafios</a:t>
            </a:r>
            <a:r>
              <a:rPr lang="en-US" sz="2600" dirty="0" smtClean="0">
                <a:solidFill>
                  <a:srgbClr val="800000"/>
                </a:solidFill>
              </a:rPr>
              <a:t>: </a:t>
            </a:r>
            <a:r>
              <a:rPr lang="en-US" sz="2600" dirty="0" err="1" smtClean="0">
                <a:solidFill>
                  <a:srgbClr val="800000"/>
                </a:solidFill>
              </a:rPr>
              <a:t>Regulação</a:t>
            </a:r>
            <a:endParaRPr lang="en-US" sz="2600" dirty="0">
              <a:solidFill>
                <a:srgbClr val="8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431" y="696952"/>
            <a:ext cx="8075789" cy="59917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7000" y="1143000"/>
            <a:ext cx="4064000" cy="49796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lnSpc>
                <a:spcPct val="110000"/>
              </a:lnSpc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pt-BR" sz="2200" dirty="0">
                <a:latin typeface="Calibri"/>
                <a:cs typeface="Calibri"/>
              </a:rPr>
              <a:t>arcabouço legal e regulatório apropriado  é fundamental para a penetração das renováveis no mercado. </a:t>
            </a: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pt-BR" sz="2200" dirty="0">
                <a:latin typeface="Calibri"/>
                <a:cs typeface="Calibri"/>
              </a:rPr>
              <a:t>a garantia e prioridade de acesso à rede de distribuição</a:t>
            </a:r>
            <a:r>
              <a:rPr lang="pt-BR" sz="2200" dirty="0" smtClean="0">
                <a:latin typeface="Calibri"/>
                <a:cs typeface="Calibri"/>
              </a:rPr>
              <a:t>,</a:t>
            </a:r>
            <a:endParaRPr lang="pt-BR" sz="2200" dirty="0">
              <a:latin typeface="Calibri"/>
              <a:cs typeface="Calibri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pt-BR" sz="2200" dirty="0">
                <a:latin typeface="Calibri"/>
                <a:cs typeface="Calibri"/>
              </a:rPr>
              <a:t>contratação da energia renovável por longo prazo. </a:t>
            </a:r>
            <a:endParaRPr lang="pt-BR" sz="2200" dirty="0" smtClean="0">
              <a:latin typeface="Calibri"/>
              <a:cs typeface="Calibri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pt-BR" sz="2200" dirty="0" smtClean="0">
                <a:latin typeface="Calibri"/>
                <a:cs typeface="Calibri"/>
              </a:rPr>
              <a:t>Selo Verde</a:t>
            </a: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pt-BR" sz="2200" dirty="0" smtClean="0">
                <a:latin typeface="Calibri"/>
                <a:cs typeface="Calibri"/>
              </a:rPr>
              <a:t>Compra de energia verde</a:t>
            </a: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en-US" sz="2200" dirty="0">
                <a:latin typeface="Calibri"/>
                <a:cs typeface="Calibri"/>
              </a:rPr>
              <a:t>Como </a:t>
            </a:r>
            <a:r>
              <a:rPr lang="en-US" sz="2200" dirty="0" err="1">
                <a:latin typeface="Calibri"/>
                <a:cs typeface="Calibri"/>
              </a:rPr>
              <a:t>blindar</a:t>
            </a:r>
            <a:r>
              <a:rPr lang="en-US" sz="2200" dirty="0">
                <a:latin typeface="Calibri"/>
                <a:cs typeface="Calibri"/>
              </a:rPr>
              <a:t> o </a:t>
            </a:r>
            <a:r>
              <a:rPr lang="en-US" sz="2200" dirty="0" err="1">
                <a:latin typeface="Calibri"/>
                <a:cs typeface="Calibri"/>
              </a:rPr>
              <a:t>negócio</a:t>
            </a:r>
            <a:r>
              <a:rPr lang="en-US" sz="2200" dirty="0">
                <a:latin typeface="Calibri"/>
                <a:cs typeface="Calibri"/>
              </a:rPr>
              <a:t> da </a:t>
            </a:r>
            <a:r>
              <a:rPr lang="en-US" sz="2200" dirty="0" err="1">
                <a:latin typeface="Calibri"/>
                <a:cs typeface="Calibri"/>
              </a:rPr>
              <a:t>eletricidade</a:t>
            </a:r>
            <a:r>
              <a:rPr lang="en-US" sz="2200" dirty="0">
                <a:latin typeface="Calibri"/>
                <a:cs typeface="Calibri"/>
              </a:rPr>
              <a:t> das </a:t>
            </a:r>
            <a:r>
              <a:rPr lang="en-US" sz="2200" dirty="0" err="1">
                <a:latin typeface="Calibri"/>
                <a:cs typeface="Calibri"/>
              </a:rPr>
              <a:t>incertezas</a:t>
            </a:r>
            <a:r>
              <a:rPr lang="en-US" sz="2200" dirty="0">
                <a:latin typeface="Calibri"/>
                <a:cs typeface="Calibri"/>
              </a:rPr>
              <a:t> do </a:t>
            </a:r>
            <a:r>
              <a:rPr lang="en-US" sz="2200" dirty="0" err="1">
                <a:latin typeface="Calibri"/>
                <a:cs typeface="Calibri"/>
              </a:rPr>
              <a:t>setor</a:t>
            </a:r>
            <a:r>
              <a:rPr lang="en-US" sz="2200" dirty="0">
                <a:latin typeface="Calibri"/>
                <a:cs typeface="Calibri"/>
              </a:rPr>
              <a:t> </a:t>
            </a:r>
            <a:r>
              <a:rPr lang="en-US" sz="2200" dirty="0" err="1">
                <a:latin typeface="Calibri"/>
                <a:cs typeface="Calibri"/>
              </a:rPr>
              <a:t>sucroenergético</a:t>
            </a:r>
            <a:r>
              <a:rPr lang="en-US" sz="2200" dirty="0">
                <a:latin typeface="Calibri"/>
                <a:cs typeface="Calibri"/>
              </a:rPr>
              <a:t>?</a:t>
            </a:r>
            <a:endParaRPr lang="pt-BR" sz="2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54987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96333" y="365125"/>
            <a:ext cx="11057467" cy="1031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err="1" smtClean="0">
                <a:solidFill>
                  <a:srgbClr val="800000"/>
                </a:solidFill>
              </a:rPr>
              <a:t>Desafios</a:t>
            </a:r>
            <a:r>
              <a:rPr lang="en-US" sz="2600" dirty="0" smtClean="0">
                <a:solidFill>
                  <a:srgbClr val="800000"/>
                </a:solidFill>
              </a:rPr>
              <a:t>: </a:t>
            </a:r>
            <a:r>
              <a:rPr lang="en-US" sz="2600" dirty="0" err="1" smtClean="0">
                <a:solidFill>
                  <a:srgbClr val="800000"/>
                </a:solidFill>
              </a:rPr>
              <a:t>Tecnológico</a:t>
            </a:r>
            <a:r>
              <a:rPr lang="en-US" sz="2600" dirty="0" smtClean="0">
                <a:solidFill>
                  <a:srgbClr val="800000"/>
                </a:solidFill>
              </a:rPr>
              <a:t> - </a:t>
            </a:r>
            <a:r>
              <a:rPr lang="en-US" sz="2600" dirty="0" err="1" smtClean="0">
                <a:solidFill>
                  <a:srgbClr val="800000"/>
                </a:solidFill>
              </a:rPr>
              <a:t>Eólica</a:t>
            </a:r>
            <a:endParaRPr lang="en-US" sz="2600" dirty="0">
              <a:solidFill>
                <a:srgbClr val="8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666" y="1365388"/>
            <a:ext cx="4247445" cy="27183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941" y="3927122"/>
            <a:ext cx="5070557" cy="293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66" y="4208110"/>
            <a:ext cx="5362575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111" y="752594"/>
            <a:ext cx="4340931" cy="3283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851720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45" t="32831" r="6989" b="13251"/>
          <a:stretch>
            <a:fillRect/>
          </a:stretch>
        </p:blipFill>
        <p:spPr bwMode="auto">
          <a:xfrm>
            <a:off x="376751" y="1845380"/>
            <a:ext cx="6029694" cy="29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21"/>
          <p:cNvSpPr txBox="1">
            <a:spLocks noChangeArrowheads="1"/>
          </p:cNvSpPr>
          <p:nvPr/>
        </p:nvSpPr>
        <p:spPr bwMode="auto">
          <a:xfrm>
            <a:off x="165983" y="4971518"/>
            <a:ext cx="5478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1200" dirty="0">
                <a:latin typeface="Candara" charset="0"/>
              </a:rPr>
              <a:t>Fonte: </a:t>
            </a:r>
            <a:r>
              <a:rPr lang="pt-BR" sz="1200" dirty="0" err="1">
                <a:latin typeface="Candara" charset="0"/>
              </a:rPr>
              <a:t>Breyer</a:t>
            </a:r>
            <a:r>
              <a:rPr lang="pt-BR" sz="1200" dirty="0">
                <a:latin typeface="Candara" charset="0"/>
              </a:rPr>
              <a:t> </a:t>
            </a:r>
            <a:r>
              <a:rPr lang="pt-BR" sz="1200" dirty="0" err="1">
                <a:latin typeface="Candara" charset="0"/>
              </a:rPr>
              <a:t>and</a:t>
            </a:r>
            <a:r>
              <a:rPr lang="pt-BR" sz="1200" dirty="0">
                <a:latin typeface="Candara" charset="0"/>
              </a:rPr>
              <a:t> Gerlach (2010) apud OECD/IEA, Solar Energy Perspectives, 2011.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6434667" y="1360136"/>
            <a:ext cx="5417432" cy="4608865"/>
            <a:chOff x="1036638" y="1331913"/>
            <a:chExt cx="6610350" cy="4760912"/>
          </a:xfrm>
        </p:grpSpPr>
        <p:cxnSp>
          <p:nvCxnSpPr>
            <p:cNvPr id="28" name="Conector reto 35"/>
            <p:cNvCxnSpPr/>
            <p:nvPr/>
          </p:nvCxnSpPr>
          <p:spPr>
            <a:xfrm>
              <a:off x="6091238" y="1628775"/>
              <a:ext cx="1116012" cy="0"/>
            </a:xfrm>
            <a:prstGeom prst="line">
              <a:avLst/>
            </a:prstGeom>
            <a:ln w="28575" cap="rnd">
              <a:solidFill>
                <a:schemeClr val="bg1">
                  <a:lumMod val="75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Elipse 36"/>
            <p:cNvSpPr/>
            <p:nvPr/>
          </p:nvSpPr>
          <p:spPr>
            <a:xfrm>
              <a:off x="6397625" y="1412875"/>
              <a:ext cx="503238" cy="4318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cxnSp>
          <p:nvCxnSpPr>
            <p:cNvPr id="30" name="Conector reto 33"/>
            <p:cNvCxnSpPr/>
            <p:nvPr/>
          </p:nvCxnSpPr>
          <p:spPr>
            <a:xfrm>
              <a:off x="4867275" y="1628775"/>
              <a:ext cx="1116013" cy="0"/>
            </a:xfrm>
            <a:prstGeom prst="line">
              <a:avLst/>
            </a:prstGeom>
            <a:ln w="28575" cap="rnd">
              <a:solidFill>
                <a:schemeClr val="bg1">
                  <a:lumMod val="75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Elipse 34"/>
            <p:cNvSpPr/>
            <p:nvPr/>
          </p:nvSpPr>
          <p:spPr>
            <a:xfrm>
              <a:off x="5172075" y="1412875"/>
              <a:ext cx="504825" cy="4318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cxnSp>
          <p:nvCxnSpPr>
            <p:cNvPr id="32" name="Conector reto 29"/>
            <p:cNvCxnSpPr/>
            <p:nvPr/>
          </p:nvCxnSpPr>
          <p:spPr>
            <a:xfrm>
              <a:off x="3624263" y="1628775"/>
              <a:ext cx="1116012" cy="0"/>
            </a:xfrm>
            <a:prstGeom prst="line">
              <a:avLst/>
            </a:prstGeom>
            <a:ln w="28575" cap="rnd">
              <a:solidFill>
                <a:schemeClr val="bg1">
                  <a:lumMod val="75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Elipse 31"/>
            <p:cNvSpPr/>
            <p:nvPr/>
          </p:nvSpPr>
          <p:spPr>
            <a:xfrm>
              <a:off x="3930650" y="1412875"/>
              <a:ext cx="504825" cy="4318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cxnSp>
          <p:nvCxnSpPr>
            <p:cNvPr id="34" name="Conector reto 5"/>
            <p:cNvCxnSpPr/>
            <p:nvPr/>
          </p:nvCxnSpPr>
          <p:spPr>
            <a:xfrm>
              <a:off x="2363788" y="1628775"/>
              <a:ext cx="1116012" cy="0"/>
            </a:xfrm>
            <a:prstGeom prst="line">
              <a:avLst/>
            </a:prstGeom>
            <a:ln w="28575" cap="rnd">
              <a:solidFill>
                <a:schemeClr val="bg1">
                  <a:lumMod val="75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Elipse 2"/>
            <p:cNvSpPr/>
            <p:nvPr/>
          </p:nvSpPr>
          <p:spPr>
            <a:xfrm>
              <a:off x="2670175" y="1412875"/>
              <a:ext cx="504825" cy="4318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graphicFrame>
          <p:nvGraphicFramePr>
            <p:cNvPr id="36" name="Gráfico 1"/>
            <p:cNvGraphicFramePr>
              <a:graphicFrameLocks/>
            </p:cNvGraphicFramePr>
            <p:nvPr>
              <p:extLst>
                <p:ext uri="{D42A27DB-BD31-4B8C-83A1-F6EECF244321}">
                  <p14:modId xmlns="" xmlns:p14="http://schemas.microsoft.com/office/powerpoint/2010/main" val="351822988"/>
                </p:ext>
              </p:extLst>
            </p:nvPr>
          </p:nvGraphicFramePr>
          <p:xfrm>
            <a:off x="1449388" y="1401763"/>
            <a:ext cx="6197600" cy="4165600"/>
          </p:xfrm>
          <a:graphic>
            <a:graphicData uri="http://schemas.openxmlformats.org/presentationml/2006/ole">
              <p:oleObj spid="_x0000_s11271" r:id="rId4" imgW="6194073" imgH="4163929" progId="Excel.Sheet.8">
                <p:embed/>
              </p:oleObj>
            </a:graphicData>
          </a:graphic>
        </p:graphicFrame>
        <p:sp>
          <p:nvSpPr>
            <p:cNvPr id="37" name="CaixaDeTexto 6"/>
            <p:cNvSpPr txBox="1"/>
            <p:nvPr/>
          </p:nvSpPr>
          <p:spPr>
            <a:xfrm>
              <a:off x="1036638" y="1331913"/>
              <a:ext cx="1663700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600" b="1">
                  <a:solidFill>
                    <a:srgbClr val="A6A6A6"/>
                  </a:solidFill>
                  <a:latin typeface="Candara" charset="0"/>
                </a:rPr>
                <a:t>Crescimento médio anual</a:t>
              </a:r>
            </a:p>
          </p:txBody>
        </p:sp>
        <p:sp>
          <p:nvSpPr>
            <p:cNvPr id="38" name="CaixaDeTexto 7"/>
            <p:cNvSpPr txBox="1">
              <a:spLocks noChangeArrowheads="1"/>
            </p:cNvSpPr>
            <p:nvPr/>
          </p:nvSpPr>
          <p:spPr bwMode="auto">
            <a:xfrm>
              <a:off x="1827213" y="5816600"/>
              <a:ext cx="2916237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200">
                  <a:latin typeface="Candara" charset="0"/>
                </a:rPr>
                <a:t>Fonte: IEA. </a:t>
              </a:r>
              <a:r>
                <a:rPr lang="ja-JP" altLang="pt-BR" sz="1200">
                  <a:latin typeface="Candara" charset="0"/>
                </a:rPr>
                <a:t>“</a:t>
              </a:r>
              <a:r>
                <a:rPr lang="pt-BR" sz="1200">
                  <a:latin typeface="Candara" charset="0"/>
                </a:rPr>
                <a:t>World Energy Outlook</a:t>
              </a:r>
              <a:r>
                <a:rPr lang="ja-JP" altLang="pt-BR" sz="1200">
                  <a:latin typeface="Candara" charset="0"/>
                </a:rPr>
                <a:t>”</a:t>
              </a:r>
              <a:r>
                <a:rPr lang="pt-BR" sz="1200">
                  <a:latin typeface="Candara" charset="0"/>
                </a:rPr>
                <a:t>, 2012</a:t>
              </a:r>
            </a:p>
          </p:txBody>
        </p:sp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9221" t="65303" r="39607" b="33218"/>
            <a:stretch>
              <a:fillRect/>
            </a:stretch>
          </p:blipFill>
          <p:spPr bwMode="auto">
            <a:xfrm>
              <a:off x="2484438" y="5557838"/>
              <a:ext cx="142875" cy="13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94289" t="2" b="-2"/>
            <a:stretch>
              <a:fillRect/>
            </a:stretch>
          </p:blipFill>
          <p:spPr bwMode="auto">
            <a:xfrm>
              <a:off x="4737100" y="5568950"/>
              <a:ext cx="130175" cy="142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CaixaDeTexto 8"/>
            <p:cNvSpPr txBox="1">
              <a:spLocks noChangeArrowheads="1"/>
            </p:cNvSpPr>
            <p:nvPr/>
          </p:nvSpPr>
          <p:spPr bwMode="auto">
            <a:xfrm>
              <a:off x="2568575" y="5473700"/>
              <a:ext cx="923925" cy="30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400">
                  <a:latin typeface="Candara" charset="0"/>
                </a:rPr>
                <a:t>Realizado</a:t>
              </a:r>
            </a:p>
          </p:txBody>
        </p:sp>
        <p:sp>
          <p:nvSpPr>
            <p:cNvPr id="42" name="CaixaDeTexto 38"/>
            <p:cNvSpPr txBox="1">
              <a:spLocks noChangeArrowheads="1"/>
            </p:cNvSpPr>
            <p:nvPr/>
          </p:nvSpPr>
          <p:spPr bwMode="auto">
            <a:xfrm>
              <a:off x="4867275" y="5487988"/>
              <a:ext cx="2535238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1400">
                  <a:latin typeface="Candara" charset="0"/>
                </a:rPr>
                <a:t>Projeção New Policies Scenario</a:t>
              </a:r>
            </a:p>
          </p:txBody>
        </p:sp>
      </p:grpSp>
      <p:sp>
        <p:nvSpPr>
          <p:cNvPr id="43" name="Title 1"/>
          <p:cNvSpPr txBox="1">
            <a:spLocks/>
          </p:cNvSpPr>
          <p:nvPr/>
        </p:nvSpPr>
        <p:spPr>
          <a:xfrm>
            <a:off x="296333" y="365125"/>
            <a:ext cx="11057467" cy="1031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err="1" smtClean="0">
                <a:solidFill>
                  <a:srgbClr val="800000"/>
                </a:solidFill>
              </a:rPr>
              <a:t>Desafios</a:t>
            </a:r>
            <a:r>
              <a:rPr lang="en-US" sz="2600" dirty="0" smtClean="0">
                <a:solidFill>
                  <a:srgbClr val="800000"/>
                </a:solidFill>
              </a:rPr>
              <a:t>: </a:t>
            </a:r>
            <a:r>
              <a:rPr lang="en-US" sz="2600" dirty="0" err="1" smtClean="0">
                <a:solidFill>
                  <a:srgbClr val="800000"/>
                </a:solidFill>
              </a:rPr>
              <a:t>Tecnológico</a:t>
            </a:r>
            <a:r>
              <a:rPr lang="en-US" sz="2600" dirty="0" smtClean="0">
                <a:solidFill>
                  <a:srgbClr val="800000"/>
                </a:solidFill>
              </a:rPr>
              <a:t> - Solar</a:t>
            </a:r>
            <a:endParaRPr lang="en-US" sz="26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4492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2111" y="691444"/>
            <a:ext cx="6091292" cy="747889"/>
          </a:xfrm>
        </p:spPr>
        <p:txBody>
          <a:bodyPr>
            <a:normAutofit/>
          </a:bodyPr>
          <a:lstStyle/>
          <a:p>
            <a:r>
              <a:rPr lang="pt-BR" sz="2200" dirty="0" smtClean="0"/>
              <a:t>Consumo per capita 2011 (TEP)</a:t>
            </a:r>
            <a:endParaRPr lang="pt-BR" sz="2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81" y="1417457"/>
            <a:ext cx="9426501" cy="421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ixaDeTexto 4"/>
          <p:cNvSpPr txBox="1"/>
          <p:nvPr/>
        </p:nvSpPr>
        <p:spPr>
          <a:xfrm>
            <a:off x="719403" y="6381329"/>
            <a:ext cx="8386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 smtClean="0">
                <a:latin typeface="Novecento wide Light" pitchFamily="50" charset="0"/>
              </a:rPr>
              <a:t>Fonte: BP</a:t>
            </a:r>
            <a:endParaRPr lang="pt-BR" sz="1000" dirty="0">
              <a:latin typeface="Novecento wide Light" pitchFamily="50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7222" y="5207000"/>
            <a:ext cx="10594941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26AB9A"/>
              </a:buClr>
              <a:buFont typeface="Wingdings" charset="2"/>
              <a:buChar char="ü"/>
            </a:pPr>
            <a:r>
              <a:rPr lang="en-US" dirty="0" err="1" smtClean="0">
                <a:latin typeface="Calibri"/>
                <a:cs typeface="Calibri"/>
              </a:rPr>
              <a:t>Consumo</a:t>
            </a:r>
            <a:r>
              <a:rPr lang="en-US" dirty="0" smtClean="0">
                <a:latin typeface="Calibri"/>
                <a:cs typeface="Calibri"/>
              </a:rPr>
              <a:t> per capita </a:t>
            </a:r>
            <a:r>
              <a:rPr lang="en-US" dirty="0" err="1" smtClean="0">
                <a:latin typeface="Calibri"/>
                <a:cs typeface="Calibri"/>
              </a:rPr>
              <a:t>brasileiro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próximo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ao</a:t>
            </a:r>
            <a:r>
              <a:rPr lang="en-US" dirty="0" smtClean="0">
                <a:latin typeface="Calibri"/>
                <a:cs typeface="Calibri"/>
              </a:rPr>
              <a:t> da China </a:t>
            </a:r>
            <a:r>
              <a:rPr lang="en-US" dirty="0" err="1" smtClean="0">
                <a:latin typeface="Calibri"/>
                <a:cs typeface="Calibri"/>
              </a:rPr>
              <a:t>que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é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muito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baixo</a:t>
            </a:r>
            <a:endParaRPr lang="en-US" dirty="0" smtClean="0">
              <a:latin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Clr>
                <a:srgbClr val="26AB9A"/>
              </a:buClr>
              <a:buFont typeface="Wingdings" charset="2"/>
              <a:buChar char="ü"/>
            </a:pPr>
            <a:r>
              <a:rPr lang="en-US" dirty="0" err="1" smtClean="0">
                <a:latin typeface="Calibri"/>
                <a:cs typeface="Calibri"/>
              </a:rPr>
              <a:t>Nos</a:t>
            </a:r>
            <a:r>
              <a:rPr lang="en-US" dirty="0" smtClean="0">
                <a:latin typeface="Calibri"/>
                <a:cs typeface="Calibri"/>
              </a:rPr>
              <a:t> EUA </a:t>
            </a:r>
            <a:r>
              <a:rPr lang="en-US" dirty="0" err="1" smtClean="0">
                <a:latin typeface="Calibri"/>
                <a:cs typeface="Calibri"/>
              </a:rPr>
              <a:t>cada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cidadão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consome</a:t>
            </a:r>
            <a:r>
              <a:rPr lang="en-US" dirty="0" smtClean="0">
                <a:latin typeface="Calibri"/>
                <a:cs typeface="Calibri"/>
              </a:rPr>
              <a:t> 7 x </a:t>
            </a:r>
            <a:r>
              <a:rPr lang="en-US" dirty="0" err="1" smtClean="0">
                <a:latin typeface="Calibri"/>
                <a:cs typeface="Calibri"/>
              </a:rPr>
              <a:t>mais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que</a:t>
            </a:r>
            <a:r>
              <a:rPr lang="en-US" dirty="0" smtClean="0">
                <a:latin typeface="Calibri"/>
                <a:cs typeface="Calibri"/>
              </a:rPr>
              <a:t> um </a:t>
            </a:r>
            <a:r>
              <a:rPr lang="en-US" dirty="0" err="1" smtClean="0">
                <a:latin typeface="Calibri"/>
                <a:cs typeface="Calibri"/>
              </a:rPr>
              <a:t>brasileiro</a:t>
            </a:r>
            <a:r>
              <a:rPr lang="en-US" dirty="0" smtClean="0">
                <a:latin typeface="Calibri"/>
                <a:cs typeface="Calibri"/>
              </a:rPr>
              <a:t> e </a:t>
            </a:r>
            <a:r>
              <a:rPr lang="en-US" dirty="0">
                <a:latin typeface="Calibri"/>
                <a:cs typeface="Calibri"/>
              </a:rPr>
              <a:t>um </a:t>
            </a:r>
            <a:r>
              <a:rPr lang="en-US" dirty="0" err="1">
                <a:latin typeface="Calibri"/>
                <a:cs typeface="Calibri"/>
              </a:rPr>
              <a:t>cidadão</a:t>
            </a:r>
            <a:r>
              <a:rPr lang="en-US" dirty="0">
                <a:latin typeface="Calibri"/>
                <a:cs typeface="Calibri"/>
              </a:rPr>
              <a:t> da </a:t>
            </a:r>
            <a:r>
              <a:rPr lang="en-US" dirty="0" err="1" smtClean="0">
                <a:latin typeface="Calibri"/>
                <a:cs typeface="Calibri"/>
              </a:rPr>
              <a:t>Califórinia</a:t>
            </a:r>
            <a:r>
              <a:rPr lang="en-US" dirty="0" smtClean="0">
                <a:latin typeface="Calibri"/>
                <a:cs typeface="Calibri"/>
              </a:rPr>
              <a:t> 3,5 x </a:t>
            </a:r>
            <a:r>
              <a:rPr lang="en-US" dirty="0" err="1" smtClean="0">
                <a:latin typeface="Calibri"/>
                <a:cs typeface="Calibri"/>
              </a:rPr>
              <a:t>mais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79538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12889" y="1128889"/>
            <a:ext cx="12079111" cy="6491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t-BR" sz="1800" dirty="0" smtClean="0">
                <a:latin typeface="Calibri"/>
                <a:cs typeface="Calibri"/>
              </a:rPr>
              <a:t>Entre 2000 e 2010 foram gastos US$56 bi em nuclear, US$22 em combustíveis fósseis e apenas US$16 bi nas renováveis...</a:t>
            </a:r>
            <a:endParaRPr lang="pt-BR" sz="1800" dirty="0">
              <a:latin typeface="Calibri"/>
              <a:cs typeface="Calibri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78" y="1866900"/>
            <a:ext cx="11137900" cy="4991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393347"/>
            <a:ext cx="11712223" cy="1031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err="1" smtClean="0">
                <a:solidFill>
                  <a:srgbClr val="800000"/>
                </a:solidFill>
              </a:rPr>
              <a:t>Desafios</a:t>
            </a:r>
            <a:r>
              <a:rPr lang="en-US" sz="2600" dirty="0" smtClean="0">
                <a:solidFill>
                  <a:srgbClr val="800000"/>
                </a:solidFill>
              </a:rPr>
              <a:t>: </a:t>
            </a:r>
            <a:r>
              <a:rPr lang="en-US" sz="2600" dirty="0" err="1" smtClean="0">
                <a:solidFill>
                  <a:srgbClr val="800000"/>
                </a:solidFill>
              </a:rPr>
              <a:t>Tecnológico</a:t>
            </a:r>
            <a:r>
              <a:rPr lang="en-US" sz="2600" dirty="0">
                <a:solidFill>
                  <a:srgbClr val="800000"/>
                </a:solidFill>
              </a:rPr>
              <a:t> </a:t>
            </a:r>
            <a:r>
              <a:rPr lang="en-US" sz="2600" dirty="0" smtClean="0">
                <a:solidFill>
                  <a:srgbClr val="800000"/>
                </a:solidFill>
              </a:rPr>
              <a:t>-  </a:t>
            </a:r>
            <a:r>
              <a:rPr lang="pt-BR" sz="2600" dirty="0">
                <a:solidFill>
                  <a:srgbClr val="800000"/>
                </a:solidFill>
              </a:rPr>
              <a:t>Pesquisa e Desenvolvimento: Investimento Essencial </a:t>
            </a:r>
            <a:endParaRPr lang="en-US" sz="26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8223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18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dirty="0" err="1" smtClean="0">
                <a:solidFill>
                  <a:srgbClr val="800000"/>
                </a:solidFill>
              </a:rPr>
              <a:t>Mecanismos</a:t>
            </a:r>
            <a:r>
              <a:rPr lang="en-US" sz="2600" dirty="0" smtClean="0">
                <a:solidFill>
                  <a:srgbClr val="800000"/>
                </a:solidFill>
              </a:rPr>
              <a:t> de </a:t>
            </a:r>
            <a:r>
              <a:rPr lang="en-US" sz="2600" dirty="0" err="1" smtClean="0">
                <a:solidFill>
                  <a:srgbClr val="800000"/>
                </a:solidFill>
              </a:rPr>
              <a:t>Promoção</a:t>
            </a:r>
            <a:endParaRPr lang="en-US" sz="2600" dirty="0">
              <a:solidFill>
                <a:srgbClr val="8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3445" y="1227667"/>
            <a:ext cx="11655778" cy="8251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lnSpc>
                <a:spcPct val="110000"/>
              </a:lnSpc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pt-BR" sz="2200" dirty="0">
                <a:latin typeface="Calibri"/>
                <a:cs typeface="Calibri"/>
              </a:rPr>
              <a:t>Tarifas fixas (</a:t>
            </a:r>
            <a:r>
              <a:rPr lang="pt-BR" sz="2200" dirty="0" err="1">
                <a:latin typeface="Calibri"/>
                <a:cs typeface="Calibri"/>
              </a:rPr>
              <a:t>feed</a:t>
            </a:r>
            <a:r>
              <a:rPr lang="pt-BR" sz="2200" dirty="0">
                <a:latin typeface="Calibri"/>
                <a:cs typeface="Calibri"/>
              </a:rPr>
              <a:t> in </a:t>
            </a:r>
            <a:r>
              <a:rPr lang="pt-BR" sz="2200" dirty="0" err="1">
                <a:latin typeface="Calibri"/>
                <a:cs typeface="Calibri"/>
              </a:rPr>
              <a:t>tariffs</a:t>
            </a:r>
            <a:r>
              <a:rPr lang="pt-BR" sz="2200" dirty="0">
                <a:latin typeface="Calibri"/>
                <a:cs typeface="Calibri"/>
              </a:rPr>
              <a:t> – FIT)</a:t>
            </a: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pt-BR" sz="2200" dirty="0">
                <a:latin typeface="Calibri"/>
                <a:cs typeface="Calibri"/>
              </a:rPr>
              <a:t> Políticas ou obrigações de quotas mínimas (</a:t>
            </a:r>
            <a:r>
              <a:rPr lang="pt-BR" sz="2200" dirty="0" err="1">
                <a:latin typeface="Calibri"/>
                <a:cs typeface="Calibri"/>
              </a:rPr>
              <a:t>renewable</a:t>
            </a:r>
            <a:r>
              <a:rPr lang="pt-BR" sz="2200" dirty="0">
                <a:latin typeface="Calibri"/>
                <a:cs typeface="Calibri"/>
              </a:rPr>
              <a:t> portfolio standards – RPS)</a:t>
            </a: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pt-BR" sz="2200" dirty="0">
                <a:latin typeface="Calibri"/>
                <a:cs typeface="Calibri"/>
              </a:rPr>
              <a:t> Subsídios ao investimento ou recursos não reembolsáveis (capital subsidies </a:t>
            </a:r>
            <a:r>
              <a:rPr lang="pt-BR" sz="2200" dirty="0" err="1">
                <a:latin typeface="Calibri"/>
                <a:cs typeface="Calibri"/>
              </a:rPr>
              <a:t>or</a:t>
            </a:r>
            <a:r>
              <a:rPr lang="pt-BR" sz="2200" dirty="0">
                <a:latin typeface="Calibri"/>
                <a:cs typeface="Calibri"/>
              </a:rPr>
              <a:t> </a:t>
            </a:r>
            <a:r>
              <a:rPr lang="pt-BR" sz="2200" dirty="0" err="1">
                <a:latin typeface="Calibri"/>
                <a:cs typeface="Calibri"/>
              </a:rPr>
              <a:t>grants</a:t>
            </a:r>
            <a:r>
              <a:rPr lang="pt-BR" sz="2200" dirty="0">
                <a:latin typeface="Calibri"/>
                <a:cs typeface="Calibri"/>
              </a:rPr>
              <a:t> – KS)</a:t>
            </a: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pt-BR" sz="2200" dirty="0">
                <a:latin typeface="Calibri"/>
                <a:cs typeface="Calibri"/>
              </a:rPr>
              <a:t> Desoneração tributária ou crédito tributário ao investimento (</a:t>
            </a:r>
            <a:r>
              <a:rPr lang="pt-BR" sz="2200" dirty="0" err="1">
                <a:latin typeface="Calibri"/>
                <a:cs typeface="Calibri"/>
              </a:rPr>
              <a:t>investment</a:t>
            </a:r>
            <a:r>
              <a:rPr lang="pt-BR" sz="2200" dirty="0">
                <a:latin typeface="Calibri"/>
                <a:cs typeface="Calibri"/>
              </a:rPr>
              <a:t> </a:t>
            </a:r>
            <a:r>
              <a:rPr lang="pt-BR" sz="2200" dirty="0" err="1">
                <a:latin typeface="Calibri"/>
                <a:cs typeface="Calibri"/>
              </a:rPr>
              <a:t>tax</a:t>
            </a:r>
            <a:r>
              <a:rPr lang="pt-BR" sz="2200" dirty="0">
                <a:latin typeface="Calibri"/>
                <a:cs typeface="Calibri"/>
              </a:rPr>
              <a:t> </a:t>
            </a:r>
            <a:r>
              <a:rPr lang="pt-BR" sz="2200" dirty="0" err="1">
                <a:latin typeface="Calibri"/>
                <a:cs typeface="Calibri"/>
              </a:rPr>
              <a:t>credits</a:t>
            </a:r>
            <a:r>
              <a:rPr lang="pt-BR" sz="2200" dirty="0">
                <a:latin typeface="Calibri"/>
                <a:cs typeface="Calibri"/>
              </a:rPr>
              <a:t> – ITC)</a:t>
            </a: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pt-BR" sz="2200" dirty="0">
                <a:latin typeface="Calibri"/>
                <a:cs typeface="Calibri"/>
              </a:rPr>
              <a:t>Desoneração tributária na comercialização (</a:t>
            </a:r>
            <a:r>
              <a:rPr lang="pt-BR" sz="2200" dirty="0" err="1">
                <a:latin typeface="Calibri"/>
                <a:cs typeface="Calibri"/>
              </a:rPr>
              <a:t>sales</a:t>
            </a:r>
            <a:r>
              <a:rPr lang="pt-BR" sz="2200" dirty="0">
                <a:latin typeface="Calibri"/>
                <a:cs typeface="Calibri"/>
              </a:rPr>
              <a:t> </a:t>
            </a:r>
            <a:r>
              <a:rPr lang="pt-BR" sz="2200" dirty="0" err="1">
                <a:latin typeface="Calibri"/>
                <a:cs typeface="Calibri"/>
              </a:rPr>
              <a:t>tax</a:t>
            </a:r>
            <a:r>
              <a:rPr lang="pt-BR" sz="2200" dirty="0">
                <a:latin typeface="Calibri"/>
                <a:cs typeface="Calibri"/>
              </a:rPr>
              <a:t> </a:t>
            </a:r>
            <a:r>
              <a:rPr lang="pt-BR" sz="2200" dirty="0" err="1">
                <a:latin typeface="Calibri"/>
                <a:cs typeface="Calibri"/>
              </a:rPr>
              <a:t>or</a:t>
            </a:r>
            <a:r>
              <a:rPr lang="pt-BR" sz="2200" dirty="0">
                <a:latin typeface="Calibri"/>
                <a:cs typeface="Calibri"/>
              </a:rPr>
              <a:t> VAT </a:t>
            </a:r>
            <a:r>
              <a:rPr lang="pt-BR" sz="2200" dirty="0" err="1">
                <a:latin typeface="Calibri"/>
                <a:cs typeface="Calibri"/>
              </a:rPr>
              <a:t>exemptions</a:t>
            </a:r>
            <a:r>
              <a:rPr lang="pt-BR" sz="2200" dirty="0">
                <a:latin typeface="Calibri"/>
                <a:cs typeface="Calibri"/>
              </a:rPr>
              <a:t> – STE)</a:t>
            </a: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pt-BR" sz="2200" dirty="0">
                <a:latin typeface="Calibri"/>
                <a:cs typeface="Calibri"/>
              </a:rPr>
              <a:t>Certificados verdes negociáveis (</a:t>
            </a:r>
            <a:r>
              <a:rPr lang="pt-BR" sz="2200" dirty="0" err="1">
                <a:latin typeface="Calibri"/>
                <a:cs typeface="Calibri"/>
              </a:rPr>
              <a:t>green</a:t>
            </a:r>
            <a:r>
              <a:rPr lang="pt-BR" sz="2200" dirty="0">
                <a:latin typeface="Calibri"/>
                <a:cs typeface="Calibri"/>
              </a:rPr>
              <a:t> </a:t>
            </a:r>
            <a:r>
              <a:rPr lang="pt-BR" sz="2200" dirty="0" err="1">
                <a:latin typeface="Calibri"/>
                <a:cs typeface="Calibri"/>
              </a:rPr>
              <a:t>certificate</a:t>
            </a:r>
            <a:r>
              <a:rPr lang="pt-BR" sz="2200" dirty="0">
                <a:latin typeface="Calibri"/>
                <a:cs typeface="Calibri"/>
              </a:rPr>
              <a:t> trading ou </a:t>
            </a:r>
            <a:r>
              <a:rPr lang="pt-BR" sz="2200" dirty="0" err="1">
                <a:latin typeface="Calibri"/>
                <a:cs typeface="Calibri"/>
              </a:rPr>
              <a:t>tradable</a:t>
            </a:r>
            <a:r>
              <a:rPr lang="pt-BR" sz="2200" dirty="0">
                <a:latin typeface="Calibri"/>
                <a:cs typeface="Calibri"/>
              </a:rPr>
              <a:t> </a:t>
            </a:r>
            <a:r>
              <a:rPr lang="pt-BR" sz="2200" dirty="0" err="1">
                <a:latin typeface="Calibri"/>
                <a:cs typeface="Calibri"/>
              </a:rPr>
              <a:t>renewable</a:t>
            </a:r>
            <a:r>
              <a:rPr lang="pt-BR" sz="2200" dirty="0">
                <a:latin typeface="Calibri"/>
                <a:cs typeface="Calibri"/>
              </a:rPr>
              <a:t> </a:t>
            </a:r>
            <a:r>
              <a:rPr lang="pt-BR" sz="2200" dirty="0" err="1">
                <a:latin typeface="Calibri"/>
                <a:cs typeface="Calibri"/>
              </a:rPr>
              <a:t>energy</a:t>
            </a:r>
            <a:r>
              <a:rPr lang="pt-BR" sz="2200" dirty="0">
                <a:latin typeface="Calibri"/>
                <a:cs typeface="Calibri"/>
              </a:rPr>
              <a:t> </a:t>
            </a:r>
            <a:r>
              <a:rPr lang="pt-BR" sz="2200" dirty="0" err="1">
                <a:latin typeface="Calibri"/>
                <a:cs typeface="Calibri"/>
              </a:rPr>
              <a:t>certificates</a:t>
            </a:r>
            <a:r>
              <a:rPr lang="pt-BR" sz="2200" dirty="0">
                <a:latin typeface="Calibri"/>
                <a:cs typeface="Calibri"/>
              </a:rPr>
              <a:t> – REC)</a:t>
            </a: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pt-BR" sz="2200" dirty="0">
                <a:latin typeface="Calibri"/>
                <a:cs typeface="Calibri"/>
              </a:rPr>
              <a:t>Créditos tributários durante a operação (</a:t>
            </a:r>
            <a:r>
              <a:rPr lang="pt-BR" sz="2200" dirty="0" err="1">
                <a:latin typeface="Calibri"/>
                <a:cs typeface="Calibri"/>
              </a:rPr>
              <a:t>direct</a:t>
            </a:r>
            <a:r>
              <a:rPr lang="pt-BR" sz="2200" dirty="0">
                <a:latin typeface="Calibri"/>
                <a:cs typeface="Calibri"/>
              </a:rPr>
              <a:t> </a:t>
            </a:r>
            <a:r>
              <a:rPr lang="pt-BR" sz="2200" dirty="0" err="1">
                <a:latin typeface="Calibri"/>
                <a:cs typeface="Calibri"/>
              </a:rPr>
              <a:t>energy</a:t>
            </a:r>
            <a:r>
              <a:rPr lang="pt-BR" sz="2200" dirty="0">
                <a:latin typeface="Calibri"/>
                <a:cs typeface="Calibri"/>
              </a:rPr>
              <a:t> </a:t>
            </a:r>
            <a:r>
              <a:rPr lang="pt-BR" sz="2200" dirty="0" err="1">
                <a:latin typeface="Calibri"/>
                <a:cs typeface="Calibri"/>
              </a:rPr>
              <a:t>production</a:t>
            </a:r>
            <a:r>
              <a:rPr lang="pt-BR" sz="2200" dirty="0">
                <a:latin typeface="Calibri"/>
                <a:cs typeface="Calibri"/>
              </a:rPr>
              <a:t> </a:t>
            </a:r>
            <a:r>
              <a:rPr lang="pt-BR" sz="2200" dirty="0" err="1">
                <a:latin typeface="Calibri"/>
                <a:cs typeface="Calibri"/>
              </a:rPr>
              <a:t>payments</a:t>
            </a:r>
            <a:r>
              <a:rPr lang="pt-BR" sz="2200" dirty="0">
                <a:latin typeface="Calibri"/>
                <a:cs typeface="Calibri"/>
              </a:rPr>
              <a:t> </a:t>
            </a:r>
            <a:r>
              <a:rPr lang="pt-BR" sz="2200" dirty="0" err="1">
                <a:latin typeface="Calibri"/>
                <a:cs typeface="Calibri"/>
              </a:rPr>
              <a:t>or</a:t>
            </a:r>
            <a:r>
              <a:rPr lang="pt-BR" sz="2200" dirty="0">
                <a:latin typeface="Calibri"/>
                <a:cs typeface="Calibri"/>
              </a:rPr>
              <a:t> </a:t>
            </a:r>
            <a:r>
              <a:rPr lang="pt-BR" sz="2200" dirty="0" err="1">
                <a:latin typeface="Calibri"/>
                <a:cs typeface="Calibri"/>
              </a:rPr>
              <a:t>tax</a:t>
            </a:r>
            <a:r>
              <a:rPr lang="pt-BR" sz="2200" dirty="0">
                <a:latin typeface="Calibri"/>
                <a:cs typeface="Calibri"/>
              </a:rPr>
              <a:t> </a:t>
            </a:r>
            <a:r>
              <a:rPr lang="pt-BR" sz="2200" dirty="0" err="1">
                <a:latin typeface="Calibri"/>
                <a:cs typeface="Calibri"/>
              </a:rPr>
              <a:t>credits</a:t>
            </a:r>
            <a:r>
              <a:rPr lang="pt-BR" sz="2200" dirty="0">
                <a:latin typeface="Calibri"/>
                <a:cs typeface="Calibri"/>
              </a:rPr>
              <a:t> – PTC)</a:t>
            </a: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pt-BR" sz="2200" dirty="0">
                <a:latin typeface="Calibri"/>
                <a:cs typeface="Calibri"/>
              </a:rPr>
              <a:t>Medição líquida (net </a:t>
            </a:r>
            <a:r>
              <a:rPr lang="pt-BR" sz="2200" dirty="0" err="1">
                <a:latin typeface="Calibri"/>
                <a:cs typeface="Calibri"/>
              </a:rPr>
              <a:t>metering</a:t>
            </a:r>
            <a:r>
              <a:rPr lang="pt-BR" sz="2200" dirty="0">
                <a:latin typeface="Calibri"/>
                <a:cs typeface="Calibri"/>
              </a:rPr>
              <a:t> – NM)</a:t>
            </a: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pt-BR" sz="2200" dirty="0">
                <a:latin typeface="Calibri"/>
                <a:cs typeface="Calibri"/>
              </a:rPr>
              <a:t>Investimento ou financiamento público (</a:t>
            </a:r>
            <a:r>
              <a:rPr lang="pt-BR" sz="2200" dirty="0" err="1">
                <a:latin typeface="Calibri"/>
                <a:cs typeface="Calibri"/>
              </a:rPr>
              <a:t>direct</a:t>
            </a:r>
            <a:r>
              <a:rPr lang="pt-BR" sz="2200" dirty="0">
                <a:latin typeface="Calibri"/>
                <a:cs typeface="Calibri"/>
              </a:rPr>
              <a:t> </a:t>
            </a:r>
            <a:r>
              <a:rPr lang="pt-BR" sz="2200" dirty="0" err="1">
                <a:latin typeface="Calibri"/>
                <a:cs typeface="Calibri"/>
              </a:rPr>
              <a:t>public</a:t>
            </a:r>
            <a:r>
              <a:rPr lang="pt-BR" sz="2200" dirty="0">
                <a:latin typeface="Calibri"/>
                <a:cs typeface="Calibri"/>
              </a:rPr>
              <a:t> </a:t>
            </a:r>
            <a:r>
              <a:rPr lang="pt-BR" sz="2200" dirty="0" err="1">
                <a:latin typeface="Calibri"/>
                <a:cs typeface="Calibri"/>
              </a:rPr>
              <a:t>investment</a:t>
            </a:r>
            <a:r>
              <a:rPr lang="pt-BR" sz="2200" dirty="0">
                <a:latin typeface="Calibri"/>
                <a:cs typeface="Calibri"/>
              </a:rPr>
              <a:t> </a:t>
            </a:r>
            <a:r>
              <a:rPr lang="pt-BR" sz="2200" dirty="0" err="1">
                <a:latin typeface="Calibri"/>
                <a:cs typeface="Calibri"/>
              </a:rPr>
              <a:t>or</a:t>
            </a:r>
            <a:r>
              <a:rPr lang="pt-BR" sz="2200" dirty="0">
                <a:latin typeface="Calibri"/>
                <a:cs typeface="Calibri"/>
              </a:rPr>
              <a:t> </a:t>
            </a:r>
            <a:r>
              <a:rPr lang="pt-BR" sz="2200" dirty="0" err="1">
                <a:latin typeface="Calibri"/>
                <a:cs typeface="Calibri"/>
              </a:rPr>
              <a:t>financing</a:t>
            </a:r>
            <a:r>
              <a:rPr lang="pt-BR" sz="2200" dirty="0">
                <a:latin typeface="Calibri"/>
                <a:cs typeface="Calibri"/>
              </a:rPr>
              <a:t> – DPI)</a:t>
            </a: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pt-BR" sz="2200" dirty="0">
                <a:latin typeface="Calibri"/>
                <a:cs typeface="Calibri"/>
              </a:rPr>
              <a:t>Leilões públicos de compra de energia (</a:t>
            </a:r>
            <a:r>
              <a:rPr lang="pt-BR" sz="2200" dirty="0" err="1">
                <a:latin typeface="Calibri"/>
                <a:cs typeface="Calibri"/>
              </a:rPr>
              <a:t>public</a:t>
            </a:r>
            <a:r>
              <a:rPr lang="pt-BR" sz="2200" dirty="0">
                <a:latin typeface="Calibri"/>
                <a:cs typeface="Calibri"/>
              </a:rPr>
              <a:t> </a:t>
            </a:r>
            <a:r>
              <a:rPr lang="pt-BR" sz="2200" dirty="0" err="1">
                <a:latin typeface="Calibri"/>
                <a:cs typeface="Calibri"/>
              </a:rPr>
              <a:t>competitive</a:t>
            </a:r>
            <a:r>
              <a:rPr lang="pt-BR" sz="2200" dirty="0">
                <a:latin typeface="Calibri"/>
                <a:cs typeface="Calibri"/>
              </a:rPr>
              <a:t> </a:t>
            </a:r>
            <a:r>
              <a:rPr lang="pt-BR" sz="2200" dirty="0" err="1">
                <a:latin typeface="Calibri"/>
                <a:cs typeface="Calibri"/>
              </a:rPr>
              <a:t>bidding</a:t>
            </a:r>
            <a:r>
              <a:rPr lang="pt-BR" sz="2200" dirty="0">
                <a:latin typeface="Calibri"/>
                <a:cs typeface="Calibri"/>
              </a:rPr>
              <a:t> – PCB)</a:t>
            </a:r>
          </a:p>
        </p:txBody>
      </p:sp>
    </p:spTree>
    <p:extLst>
      <p:ext uri="{BB962C8B-B14F-4D97-AF65-F5344CB8AC3E}">
        <p14:creationId xmlns="" xmlns:p14="http://schemas.microsoft.com/office/powerpoint/2010/main" val="9678441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31" y="680520"/>
            <a:ext cx="5363635" cy="63087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71444" y="2258116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/>
              <a:t>Atualmente, países asiáticos como China e Índia tem se destacado com seus programas, como o plano </a:t>
            </a:r>
            <a:r>
              <a:rPr lang="pt-BR" i="1" dirty="0"/>
              <a:t>12th Five-</a:t>
            </a:r>
            <a:r>
              <a:rPr lang="pt-BR" i="1" dirty="0" err="1"/>
              <a:t>Year</a:t>
            </a:r>
            <a:r>
              <a:rPr lang="pt-BR" i="1" dirty="0"/>
              <a:t> </a:t>
            </a:r>
            <a:r>
              <a:rPr lang="pt-BR" i="1" dirty="0" err="1"/>
              <a:t>Plan</a:t>
            </a:r>
            <a:r>
              <a:rPr lang="pt-BR" dirty="0"/>
              <a:t> para o desenvolvimento econômico e social chinês, cobrindo o período de 2011-2015, com metas mais sustentáveis e menos ambiciosas em termos de crescimento. Ou então, o plano indiano Solar </a:t>
            </a:r>
            <a:r>
              <a:rPr lang="pt-BR" dirty="0" err="1"/>
              <a:t>Mission</a:t>
            </a:r>
            <a:r>
              <a:rPr lang="pt-BR" dirty="0"/>
              <a:t>, que pretende adicionar 20 GW de nova capacidade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700890" y="83916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/>
              <a:t>A</a:t>
            </a:r>
            <a:r>
              <a:rPr lang="pt-BR" dirty="0" smtClean="0"/>
              <a:t>lgumas </a:t>
            </a:r>
            <a:r>
              <a:rPr lang="pt-BR" dirty="0"/>
              <a:t>exercem uma função direta nos preços relativos da energia e outras estão relacionadas à quantidade de energia renovável que se quer promover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949799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6089" y="308680"/>
            <a:ext cx="10515600" cy="1031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err="1" smtClean="0">
                <a:solidFill>
                  <a:srgbClr val="800000"/>
                </a:solidFill>
              </a:rPr>
              <a:t>Experiência</a:t>
            </a:r>
            <a:r>
              <a:rPr lang="en-US" sz="2600" dirty="0" smtClean="0">
                <a:solidFill>
                  <a:srgbClr val="800000"/>
                </a:solidFill>
              </a:rPr>
              <a:t> </a:t>
            </a:r>
            <a:r>
              <a:rPr lang="en-US" sz="2600" dirty="0" err="1" smtClean="0">
                <a:solidFill>
                  <a:srgbClr val="800000"/>
                </a:solidFill>
              </a:rPr>
              <a:t>Brasileira</a:t>
            </a:r>
            <a:endParaRPr lang="en-US" sz="2600" dirty="0">
              <a:solidFill>
                <a:srgbClr val="8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1111" y="1227667"/>
            <a:ext cx="11881556" cy="55174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pt-BR" sz="2100" dirty="0">
                <a:latin typeface="Calibri"/>
                <a:cs typeface="Calibri"/>
              </a:rPr>
              <a:t>PRODEEM – Programa de Desenvolvimento Energético dos Estados e Municípios é um dos principais exemplos disso. Lançado em 1994 pelo Governo Federal, tinha como objetivo atender as comunidades isoladas não supridas de energia elétrica pela rede convencional, de modo a promover o desenvolvimento social e econômico dessas localidades. </a:t>
            </a:r>
            <a:r>
              <a:rPr lang="pt-BR" sz="2100" dirty="0" smtClean="0">
                <a:latin typeface="Calibri"/>
                <a:cs typeface="Calibri"/>
              </a:rPr>
              <a:t>Posteriormente revitalizado pelo Luz Para Todos</a:t>
            </a:r>
            <a:endParaRPr lang="pt-BR" sz="2100" dirty="0">
              <a:latin typeface="Calibri"/>
              <a:cs typeface="Calibri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pt-BR" sz="2100" dirty="0">
                <a:latin typeface="Calibri"/>
                <a:cs typeface="Calibri"/>
              </a:rPr>
              <a:t>PROINFA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pt-BR" sz="2100" dirty="0" smtClean="0">
                <a:latin typeface="Calibri"/>
                <a:cs typeface="Calibri"/>
              </a:rPr>
              <a:t>Sistemas Individuais de Geração com Fontes Intermitentes - </a:t>
            </a:r>
            <a:r>
              <a:rPr lang="pt-BR" sz="2100" dirty="0" err="1" smtClean="0">
                <a:latin typeface="Calibri"/>
                <a:cs typeface="Calibri"/>
              </a:rPr>
              <a:t>SIGFIs</a:t>
            </a:r>
            <a:r>
              <a:rPr lang="pt-BR" sz="2100" dirty="0">
                <a:latin typeface="Calibri"/>
                <a:cs typeface="Calibri"/>
              </a:rPr>
              <a:t>: (REN 83/2004) </a:t>
            </a:r>
            <a:endParaRPr lang="pt-BR" sz="2100" dirty="0" smtClean="0">
              <a:latin typeface="Calibri"/>
              <a:cs typeface="Calibri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pt-BR" sz="2100" dirty="0" smtClean="0">
                <a:latin typeface="Calibri"/>
                <a:cs typeface="Calibri"/>
              </a:rPr>
              <a:t>REN </a:t>
            </a:r>
            <a:r>
              <a:rPr lang="pt-BR" sz="2100" dirty="0">
                <a:latin typeface="Calibri"/>
                <a:cs typeface="Calibri"/>
              </a:rPr>
              <a:t>493/2012 </a:t>
            </a:r>
            <a:r>
              <a:rPr lang="pt-BR" sz="2100" dirty="0" smtClean="0">
                <a:latin typeface="Calibri"/>
                <a:cs typeface="Calibri"/>
              </a:rPr>
              <a:t>(MIGDI)  - Microssistema Isolado de Geração e Distribuição de Energia Elétrica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pt-BR" sz="2100" dirty="0" err="1" smtClean="0">
                <a:latin typeface="Calibri"/>
                <a:cs typeface="Calibri"/>
              </a:rPr>
              <a:t>P</a:t>
            </a:r>
            <a:r>
              <a:rPr lang="pt-BR" sz="2100" dirty="0" smtClean="0">
                <a:latin typeface="Calibri"/>
                <a:cs typeface="Calibri"/>
              </a:rPr>
              <a:t> &amp; </a:t>
            </a:r>
            <a:r>
              <a:rPr lang="pt-BR" sz="2100" dirty="0" err="1" smtClean="0">
                <a:latin typeface="Calibri"/>
                <a:cs typeface="Calibri"/>
              </a:rPr>
              <a:t>D</a:t>
            </a:r>
            <a:r>
              <a:rPr lang="pt-BR" sz="2100" dirty="0" smtClean="0">
                <a:latin typeface="Calibri"/>
                <a:cs typeface="Calibri"/>
              </a:rPr>
              <a:t> </a:t>
            </a:r>
            <a:r>
              <a:rPr lang="pt-BR" sz="2100" dirty="0" err="1" smtClean="0">
                <a:latin typeface="Calibri"/>
                <a:cs typeface="Calibri"/>
              </a:rPr>
              <a:t>Estratégicos</a:t>
            </a:r>
            <a:r>
              <a:rPr lang="pt-BR" sz="2100" dirty="0" smtClean="0">
                <a:latin typeface="Calibri"/>
                <a:cs typeface="Calibri"/>
              </a:rPr>
              <a:t> 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pt-BR" sz="2100" dirty="0" err="1" smtClean="0">
                <a:latin typeface="Calibri"/>
                <a:cs typeface="Calibri"/>
              </a:rPr>
              <a:t>Smart</a:t>
            </a:r>
            <a:r>
              <a:rPr lang="pt-BR" sz="2100" dirty="0" smtClean="0">
                <a:latin typeface="Calibri"/>
                <a:cs typeface="Calibri"/>
              </a:rPr>
              <a:t> </a:t>
            </a:r>
            <a:r>
              <a:rPr lang="pt-BR" sz="2100" dirty="0">
                <a:latin typeface="Calibri"/>
                <a:cs typeface="Calibri"/>
              </a:rPr>
              <a:t>grid, PV, </a:t>
            </a:r>
            <a:r>
              <a:rPr lang="pt-BR" sz="2100" dirty="0" err="1">
                <a:latin typeface="Calibri"/>
                <a:cs typeface="Calibri"/>
              </a:rPr>
              <a:t>biogás</a:t>
            </a:r>
            <a:r>
              <a:rPr lang="pt-BR" sz="2100" dirty="0">
                <a:latin typeface="Calibri"/>
                <a:cs typeface="Calibri"/>
              </a:rPr>
              <a:t>, </a:t>
            </a:r>
            <a:r>
              <a:rPr lang="pt-BR" sz="2100" dirty="0" err="1">
                <a:latin typeface="Calibri"/>
                <a:cs typeface="Calibri"/>
              </a:rPr>
              <a:t>eólico</a:t>
            </a:r>
            <a:r>
              <a:rPr lang="pt-BR" sz="2100" dirty="0">
                <a:latin typeface="Calibri"/>
                <a:cs typeface="Calibri"/>
              </a:rPr>
              <a:t> 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pt-BR" sz="2100" dirty="0">
                <a:latin typeface="Calibri"/>
                <a:cs typeface="Calibri"/>
              </a:rPr>
              <a:t>Mini e </a:t>
            </a:r>
            <a:r>
              <a:rPr lang="pt-BR" sz="2100" dirty="0" err="1">
                <a:latin typeface="Calibri"/>
                <a:cs typeface="Calibri"/>
              </a:rPr>
              <a:t>micro-geração</a:t>
            </a:r>
            <a:r>
              <a:rPr lang="pt-BR" sz="2100" dirty="0">
                <a:latin typeface="Calibri"/>
                <a:cs typeface="Calibri"/>
              </a:rPr>
              <a:t> 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pt-BR" sz="2100" dirty="0" err="1">
                <a:latin typeface="Calibri"/>
                <a:cs typeface="Calibri"/>
              </a:rPr>
              <a:t>Redução</a:t>
            </a:r>
            <a:r>
              <a:rPr lang="pt-BR" sz="2100" dirty="0">
                <a:latin typeface="Calibri"/>
                <a:cs typeface="Calibri"/>
              </a:rPr>
              <a:t> do TUST e TUSD 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pt-BR" sz="2100" dirty="0">
                <a:latin typeface="Calibri"/>
                <a:cs typeface="Calibri"/>
              </a:rPr>
              <a:t>Conselho de Competitividade para as Energias </a:t>
            </a:r>
            <a:r>
              <a:rPr lang="pt-BR" sz="2100" dirty="0" err="1" smtClean="0">
                <a:latin typeface="Calibri"/>
                <a:cs typeface="Calibri"/>
              </a:rPr>
              <a:t>Renováveis</a:t>
            </a:r>
            <a:r>
              <a:rPr lang="pt-BR" sz="2100" dirty="0" smtClean="0">
                <a:latin typeface="Calibri"/>
                <a:cs typeface="Calibri"/>
              </a:rPr>
              <a:t> </a:t>
            </a:r>
            <a:endParaRPr lang="pt-BR" sz="2100" dirty="0">
              <a:latin typeface="Calibri"/>
              <a:cs typeface="Calibri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pt-BR" sz="2100" dirty="0">
                <a:latin typeface="Calibri"/>
                <a:cs typeface="Calibri"/>
              </a:rPr>
              <a:t>Plano Brasil </a:t>
            </a:r>
            <a:r>
              <a:rPr lang="pt-BR" sz="2100" dirty="0" smtClean="0">
                <a:latin typeface="Calibri"/>
                <a:cs typeface="Calibri"/>
              </a:rPr>
              <a:t>Maior: adequar o setor elétrico brasileiro à política industrial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endParaRPr lang="en-US" sz="21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15450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6089" y="308680"/>
            <a:ext cx="10515600" cy="1031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err="1" smtClean="0">
                <a:solidFill>
                  <a:srgbClr val="800000"/>
                </a:solidFill>
              </a:rPr>
              <a:t>Experiência</a:t>
            </a:r>
            <a:r>
              <a:rPr lang="en-US" sz="2600" dirty="0" smtClean="0">
                <a:solidFill>
                  <a:srgbClr val="800000"/>
                </a:solidFill>
              </a:rPr>
              <a:t> </a:t>
            </a:r>
            <a:r>
              <a:rPr lang="en-US" sz="2600" dirty="0" err="1" smtClean="0">
                <a:solidFill>
                  <a:srgbClr val="800000"/>
                </a:solidFill>
              </a:rPr>
              <a:t>Brasileira</a:t>
            </a:r>
            <a:endParaRPr lang="en-US" sz="2600" dirty="0">
              <a:solidFill>
                <a:srgbClr val="8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446" y="1030112"/>
            <a:ext cx="12008556" cy="8403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endParaRPr lang="en-US" sz="2100" dirty="0">
              <a:latin typeface="Calibri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7557" y="1128889"/>
            <a:ext cx="11994444" cy="10356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pt-BR" sz="2100" dirty="0">
                <a:cs typeface="Calibri"/>
              </a:rPr>
              <a:t>Plano de Apoio à </a:t>
            </a:r>
            <a:r>
              <a:rPr lang="pt-BR" sz="2100" dirty="0" err="1">
                <a:cs typeface="Calibri"/>
              </a:rPr>
              <a:t>Inovação</a:t>
            </a:r>
            <a:r>
              <a:rPr lang="pt-BR" sz="2100" dirty="0">
                <a:cs typeface="Calibri"/>
              </a:rPr>
              <a:t> </a:t>
            </a:r>
            <a:r>
              <a:rPr lang="pt-BR" sz="2100" dirty="0" err="1">
                <a:cs typeface="Calibri"/>
              </a:rPr>
              <a:t>Tecnológica</a:t>
            </a:r>
            <a:r>
              <a:rPr lang="pt-BR" sz="2100" dirty="0">
                <a:cs typeface="Calibri"/>
              </a:rPr>
              <a:t> no Setor </a:t>
            </a:r>
            <a:r>
              <a:rPr lang="pt-BR" sz="2100" dirty="0" err="1">
                <a:cs typeface="Calibri"/>
              </a:rPr>
              <a:t>Elétrico</a:t>
            </a:r>
            <a:r>
              <a:rPr lang="pt-BR" sz="2100" dirty="0">
                <a:cs typeface="Calibri"/>
              </a:rPr>
              <a:t> – BNDES 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pt-BR" sz="2100" dirty="0">
                <a:cs typeface="Calibri"/>
              </a:rPr>
              <a:t>Leilões </a:t>
            </a:r>
            <a:r>
              <a:rPr lang="pt-BR" sz="2100" dirty="0" err="1">
                <a:cs typeface="Calibri"/>
              </a:rPr>
              <a:t>específicos</a:t>
            </a:r>
            <a:r>
              <a:rPr lang="pt-BR" sz="2100" dirty="0">
                <a:cs typeface="Calibri"/>
              </a:rPr>
              <a:t> desde 2008  - Biomassa, </a:t>
            </a:r>
            <a:r>
              <a:rPr lang="pt-BR" sz="2100" dirty="0" err="1">
                <a:cs typeface="Calibri"/>
              </a:rPr>
              <a:t>Eólica</a:t>
            </a:r>
            <a:r>
              <a:rPr lang="pt-BR" sz="2100" dirty="0">
                <a:cs typeface="Calibri"/>
              </a:rPr>
              <a:t>, LFA, </a:t>
            </a:r>
            <a:r>
              <a:rPr lang="pt-BR" sz="2100" dirty="0" err="1">
                <a:cs typeface="Calibri"/>
              </a:rPr>
              <a:t>Inserção</a:t>
            </a:r>
            <a:r>
              <a:rPr lang="pt-BR" sz="2100" dirty="0">
                <a:cs typeface="Calibri"/>
              </a:rPr>
              <a:t> da energia solar </a:t>
            </a:r>
            <a:endParaRPr lang="it-IT" sz="2100" dirty="0" smtClean="0">
              <a:latin typeface="Calibri"/>
              <a:cs typeface="Calibri"/>
            </a:endParaRPr>
          </a:p>
          <a:p>
            <a:pPr marL="342900" indent="-342900"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it-IT" sz="2100" dirty="0" smtClean="0">
                <a:latin typeface="Calibri"/>
                <a:cs typeface="Calibri"/>
              </a:rPr>
              <a:t>REN </a:t>
            </a:r>
            <a:r>
              <a:rPr lang="it-IT" sz="2100" dirty="0">
                <a:latin typeface="Calibri"/>
                <a:cs typeface="Calibri"/>
              </a:rPr>
              <a:t>390/2009 e 546/2013</a:t>
            </a:r>
          </a:p>
          <a:p>
            <a:pPr marL="800100" lvl="1" indent="-342900"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it-IT" sz="2100" dirty="0" err="1" smtClean="0">
                <a:latin typeface="Calibri"/>
                <a:cs typeface="Calibri"/>
              </a:rPr>
              <a:t>Estabelecer</a:t>
            </a:r>
            <a:r>
              <a:rPr lang="it-IT" sz="2100" dirty="0" smtClean="0">
                <a:latin typeface="Calibri"/>
                <a:cs typeface="Calibri"/>
              </a:rPr>
              <a:t> </a:t>
            </a:r>
            <a:r>
              <a:rPr lang="it-IT" sz="2100" dirty="0" err="1">
                <a:latin typeface="Calibri"/>
                <a:cs typeface="Calibri"/>
              </a:rPr>
              <a:t>os</a:t>
            </a:r>
            <a:r>
              <a:rPr lang="it-IT" sz="2100" dirty="0">
                <a:latin typeface="Calibri"/>
                <a:cs typeface="Calibri"/>
              </a:rPr>
              <a:t> </a:t>
            </a:r>
            <a:r>
              <a:rPr lang="it-IT" sz="2100" dirty="0" err="1">
                <a:latin typeface="Calibri"/>
                <a:cs typeface="Calibri"/>
              </a:rPr>
              <a:t>requisitos</a:t>
            </a:r>
            <a:r>
              <a:rPr lang="it-IT" sz="2100" dirty="0">
                <a:latin typeface="Calibri"/>
                <a:cs typeface="Calibri"/>
              </a:rPr>
              <a:t> </a:t>
            </a:r>
            <a:r>
              <a:rPr lang="it-IT" sz="2100" dirty="0" err="1">
                <a:latin typeface="Calibri"/>
                <a:cs typeface="Calibri"/>
              </a:rPr>
              <a:t>necessários</a:t>
            </a:r>
            <a:r>
              <a:rPr lang="it-IT" sz="2100" dirty="0">
                <a:latin typeface="Calibri"/>
                <a:cs typeface="Calibri"/>
              </a:rPr>
              <a:t> para a </a:t>
            </a:r>
            <a:r>
              <a:rPr lang="it-IT" sz="2100" dirty="0" err="1">
                <a:latin typeface="Calibri"/>
                <a:cs typeface="Calibri"/>
              </a:rPr>
              <a:t>outorga</a:t>
            </a:r>
            <a:r>
              <a:rPr lang="it-IT" sz="2100" dirty="0">
                <a:latin typeface="Calibri"/>
                <a:cs typeface="Calibri"/>
              </a:rPr>
              <a:t> de </a:t>
            </a:r>
            <a:r>
              <a:rPr lang="it-IT" sz="2100" dirty="0" err="1">
                <a:latin typeface="Calibri"/>
                <a:cs typeface="Calibri"/>
              </a:rPr>
              <a:t>autorização</a:t>
            </a:r>
            <a:r>
              <a:rPr lang="it-IT" sz="2100" dirty="0">
                <a:latin typeface="Calibri"/>
                <a:cs typeface="Calibri"/>
              </a:rPr>
              <a:t> para </a:t>
            </a:r>
            <a:r>
              <a:rPr lang="it-IT" sz="2100" dirty="0" err="1">
                <a:latin typeface="Calibri"/>
                <a:cs typeface="Calibri"/>
              </a:rPr>
              <a:t>exploração</a:t>
            </a:r>
            <a:r>
              <a:rPr lang="it-IT" sz="2100" dirty="0">
                <a:latin typeface="Calibri"/>
                <a:cs typeface="Calibri"/>
              </a:rPr>
              <a:t> de </a:t>
            </a:r>
            <a:r>
              <a:rPr lang="it-IT" sz="2100" dirty="0" err="1">
                <a:latin typeface="Calibri"/>
                <a:cs typeface="Calibri"/>
              </a:rPr>
              <a:t>usinas</a:t>
            </a:r>
            <a:r>
              <a:rPr lang="it-IT" sz="2100" dirty="0">
                <a:latin typeface="Calibri"/>
                <a:cs typeface="Calibri"/>
              </a:rPr>
              <a:t> de </a:t>
            </a:r>
            <a:r>
              <a:rPr lang="it-IT" sz="2100" dirty="0" err="1">
                <a:latin typeface="Calibri"/>
                <a:cs typeface="Calibri"/>
              </a:rPr>
              <a:t>outras</a:t>
            </a:r>
            <a:r>
              <a:rPr lang="it-IT" sz="2100" dirty="0">
                <a:latin typeface="Calibri"/>
                <a:cs typeface="Calibri"/>
              </a:rPr>
              <a:t> </a:t>
            </a:r>
            <a:r>
              <a:rPr lang="it-IT" sz="2100" dirty="0" err="1">
                <a:latin typeface="Calibri"/>
                <a:cs typeface="Calibri"/>
              </a:rPr>
              <a:t>fontes</a:t>
            </a:r>
            <a:r>
              <a:rPr lang="it-IT" sz="2100" dirty="0">
                <a:latin typeface="Calibri"/>
                <a:cs typeface="Calibri"/>
              </a:rPr>
              <a:t> </a:t>
            </a:r>
            <a:r>
              <a:rPr lang="it-IT" sz="2100" dirty="0" err="1">
                <a:latin typeface="Calibri"/>
                <a:cs typeface="Calibri"/>
              </a:rPr>
              <a:t>alternativas</a:t>
            </a:r>
            <a:r>
              <a:rPr lang="it-IT" sz="2100" dirty="0">
                <a:latin typeface="Calibri"/>
                <a:cs typeface="Calibri"/>
              </a:rPr>
              <a:t> de energia e registro de </a:t>
            </a:r>
            <a:r>
              <a:rPr lang="it-IT" sz="2100" dirty="0" err="1">
                <a:latin typeface="Calibri"/>
                <a:cs typeface="Calibri"/>
              </a:rPr>
              <a:t>centrais</a:t>
            </a:r>
            <a:r>
              <a:rPr lang="it-IT" sz="2100" dirty="0">
                <a:latin typeface="Calibri"/>
                <a:cs typeface="Calibri"/>
              </a:rPr>
              <a:t> </a:t>
            </a:r>
            <a:r>
              <a:rPr lang="it-IT" sz="2100" dirty="0" err="1">
                <a:latin typeface="Calibri"/>
                <a:cs typeface="Calibri"/>
              </a:rPr>
              <a:t>geradoras</a:t>
            </a:r>
            <a:r>
              <a:rPr lang="it-IT" sz="2100" dirty="0">
                <a:latin typeface="Calibri"/>
                <a:cs typeface="Calibri"/>
              </a:rPr>
              <a:t> </a:t>
            </a:r>
            <a:r>
              <a:rPr lang="it-IT" sz="2100" dirty="0" err="1">
                <a:latin typeface="Calibri"/>
                <a:cs typeface="Calibri"/>
              </a:rPr>
              <a:t>com</a:t>
            </a:r>
            <a:r>
              <a:rPr lang="it-IT" sz="2100" dirty="0">
                <a:latin typeface="Calibri"/>
                <a:cs typeface="Calibri"/>
              </a:rPr>
              <a:t> </a:t>
            </a:r>
            <a:r>
              <a:rPr lang="it-IT" sz="2100" dirty="0" err="1">
                <a:latin typeface="Calibri"/>
                <a:cs typeface="Calibri"/>
              </a:rPr>
              <a:t>capacidade</a:t>
            </a:r>
            <a:r>
              <a:rPr lang="it-IT" sz="2100" dirty="0">
                <a:latin typeface="Calibri"/>
                <a:cs typeface="Calibri"/>
              </a:rPr>
              <a:t> </a:t>
            </a:r>
            <a:r>
              <a:rPr lang="it-IT" sz="2100" dirty="0" err="1">
                <a:latin typeface="Calibri"/>
                <a:cs typeface="Calibri"/>
              </a:rPr>
              <a:t>instalada</a:t>
            </a:r>
            <a:r>
              <a:rPr lang="it-IT" sz="2100" dirty="0">
                <a:latin typeface="Calibri"/>
                <a:cs typeface="Calibri"/>
              </a:rPr>
              <a:t> </a:t>
            </a:r>
            <a:r>
              <a:rPr lang="it-IT" sz="2100" dirty="0" err="1">
                <a:latin typeface="Calibri"/>
                <a:cs typeface="Calibri"/>
              </a:rPr>
              <a:t>reduzida</a:t>
            </a:r>
            <a:endParaRPr lang="it-IT" sz="2100" dirty="0">
              <a:latin typeface="Calibri"/>
              <a:cs typeface="Calibri"/>
            </a:endParaRPr>
          </a:p>
          <a:p>
            <a:pPr marL="342900" indent="-342900"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it-IT" sz="2100" dirty="0" err="1">
                <a:latin typeface="Calibri"/>
                <a:cs typeface="Calibri"/>
              </a:rPr>
              <a:t>Resolução</a:t>
            </a:r>
            <a:r>
              <a:rPr lang="it-IT" sz="2100" dirty="0">
                <a:latin typeface="Calibri"/>
                <a:cs typeface="Calibri"/>
              </a:rPr>
              <a:t> Normativa 481/2012 </a:t>
            </a:r>
          </a:p>
          <a:p>
            <a:pPr marL="800100" lvl="1" indent="-342900"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it-IT" sz="2100" dirty="0" err="1">
                <a:latin typeface="Calibri"/>
                <a:cs typeface="Calibri"/>
              </a:rPr>
              <a:t>Desconto</a:t>
            </a:r>
            <a:r>
              <a:rPr lang="it-IT" sz="2100" dirty="0">
                <a:latin typeface="Calibri"/>
                <a:cs typeface="Calibri"/>
              </a:rPr>
              <a:t> de 80% para </a:t>
            </a:r>
            <a:r>
              <a:rPr lang="it-IT" sz="2100" dirty="0" err="1">
                <a:latin typeface="Calibri"/>
                <a:cs typeface="Calibri"/>
              </a:rPr>
              <a:t>os</a:t>
            </a:r>
            <a:r>
              <a:rPr lang="it-IT" sz="2100" dirty="0">
                <a:latin typeface="Calibri"/>
                <a:cs typeface="Calibri"/>
              </a:rPr>
              <a:t> </a:t>
            </a:r>
            <a:r>
              <a:rPr lang="it-IT" sz="2100" dirty="0" err="1">
                <a:latin typeface="Calibri"/>
                <a:cs typeface="Calibri"/>
              </a:rPr>
              <a:t>empreendimentos</a:t>
            </a:r>
            <a:r>
              <a:rPr lang="it-IT" sz="2100" dirty="0">
                <a:latin typeface="Calibri"/>
                <a:cs typeface="Calibri"/>
              </a:rPr>
              <a:t> </a:t>
            </a:r>
            <a:r>
              <a:rPr lang="it-IT" sz="2100" dirty="0" err="1">
                <a:latin typeface="Calibri"/>
                <a:cs typeface="Calibri"/>
              </a:rPr>
              <a:t>que</a:t>
            </a:r>
            <a:r>
              <a:rPr lang="it-IT" sz="2100" dirty="0">
                <a:latin typeface="Calibri"/>
                <a:cs typeface="Calibri"/>
              </a:rPr>
              <a:t> </a:t>
            </a:r>
            <a:r>
              <a:rPr lang="it-IT" sz="2100" dirty="0" err="1">
                <a:latin typeface="Calibri"/>
                <a:cs typeface="Calibri"/>
              </a:rPr>
              <a:t>entrarem</a:t>
            </a:r>
            <a:r>
              <a:rPr lang="it-IT" sz="2100" dirty="0">
                <a:latin typeface="Calibri"/>
                <a:cs typeface="Calibri"/>
              </a:rPr>
              <a:t> </a:t>
            </a:r>
            <a:r>
              <a:rPr lang="it-IT" sz="2100" dirty="0" err="1">
                <a:latin typeface="Calibri"/>
                <a:cs typeface="Calibri"/>
              </a:rPr>
              <a:t>em</a:t>
            </a:r>
            <a:r>
              <a:rPr lang="it-IT" sz="2100" dirty="0">
                <a:latin typeface="Calibri"/>
                <a:cs typeface="Calibri"/>
              </a:rPr>
              <a:t> </a:t>
            </a:r>
            <a:r>
              <a:rPr lang="it-IT" sz="2100" dirty="0" err="1">
                <a:latin typeface="Calibri"/>
                <a:cs typeface="Calibri"/>
              </a:rPr>
              <a:t>operação</a:t>
            </a:r>
            <a:r>
              <a:rPr lang="it-IT" sz="2100" dirty="0">
                <a:latin typeface="Calibri"/>
                <a:cs typeface="Calibri"/>
              </a:rPr>
              <a:t> </a:t>
            </a:r>
            <a:r>
              <a:rPr lang="it-IT" sz="2100" dirty="0" err="1">
                <a:latin typeface="Calibri"/>
                <a:cs typeface="Calibri"/>
              </a:rPr>
              <a:t>comercial</a:t>
            </a:r>
            <a:r>
              <a:rPr lang="it-IT" sz="2100" dirty="0">
                <a:latin typeface="Calibri"/>
                <a:cs typeface="Calibri"/>
              </a:rPr>
              <a:t> </a:t>
            </a:r>
            <a:r>
              <a:rPr lang="it-IT" sz="2100" dirty="0" err="1">
                <a:latin typeface="Calibri"/>
                <a:cs typeface="Calibri"/>
              </a:rPr>
              <a:t>ate</a:t>
            </a:r>
            <a:r>
              <a:rPr lang="it-IT" sz="2100" dirty="0">
                <a:latin typeface="Calibri"/>
                <a:cs typeface="Calibri"/>
              </a:rPr>
              <a:t>́ 31 de </a:t>
            </a:r>
            <a:r>
              <a:rPr lang="it-IT" sz="2100" dirty="0" err="1">
                <a:latin typeface="Calibri"/>
                <a:cs typeface="Calibri"/>
              </a:rPr>
              <a:t>dezembro</a:t>
            </a:r>
            <a:r>
              <a:rPr lang="it-IT" sz="2100" dirty="0">
                <a:latin typeface="Calibri"/>
                <a:cs typeface="Calibri"/>
              </a:rPr>
              <a:t> de 2017, </a:t>
            </a:r>
            <a:r>
              <a:rPr lang="it-IT" sz="2100" dirty="0" err="1">
                <a:latin typeface="Calibri"/>
                <a:cs typeface="Calibri"/>
              </a:rPr>
              <a:t>aplicável</a:t>
            </a:r>
            <a:r>
              <a:rPr lang="it-IT" sz="2100" dirty="0">
                <a:latin typeface="Calibri"/>
                <a:cs typeface="Calibri"/>
              </a:rPr>
              <a:t> nos 10 (</a:t>
            </a:r>
            <a:r>
              <a:rPr lang="it-IT" sz="2100" dirty="0" err="1">
                <a:latin typeface="Calibri"/>
                <a:cs typeface="Calibri"/>
              </a:rPr>
              <a:t>dez</a:t>
            </a:r>
            <a:r>
              <a:rPr lang="it-IT" sz="2100" dirty="0">
                <a:latin typeface="Calibri"/>
                <a:cs typeface="Calibri"/>
              </a:rPr>
              <a:t>) </a:t>
            </a:r>
            <a:r>
              <a:rPr lang="it-IT" sz="2100" dirty="0" err="1">
                <a:latin typeface="Calibri"/>
                <a:cs typeface="Calibri"/>
              </a:rPr>
              <a:t>primeiros</a:t>
            </a:r>
            <a:r>
              <a:rPr lang="it-IT" sz="2100" dirty="0">
                <a:latin typeface="Calibri"/>
                <a:cs typeface="Calibri"/>
              </a:rPr>
              <a:t> </a:t>
            </a:r>
            <a:r>
              <a:rPr lang="it-IT" sz="2100" dirty="0" err="1">
                <a:latin typeface="Calibri"/>
                <a:cs typeface="Calibri"/>
              </a:rPr>
              <a:t>anos</a:t>
            </a:r>
            <a:r>
              <a:rPr lang="it-IT" sz="2100" dirty="0">
                <a:latin typeface="Calibri"/>
                <a:cs typeface="Calibri"/>
              </a:rPr>
              <a:t> de </a:t>
            </a:r>
            <a:r>
              <a:rPr lang="it-IT" sz="2100" dirty="0" err="1">
                <a:latin typeface="Calibri"/>
                <a:cs typeface="Calibri"/>
              </a:rPr>
              <a:t>operação</a:t>
            </a:r>
            <a:r>
              <a:rPr lang="it-IT" sz="2100" dirty="0">
                <a:latin typeface="Calibri"/>
                <a:cs typeface="Calibri"/>
              </a:rPr>
              <a:t> da </a:t>
            </a:r>
            <a:r>
              <a:rPr lang="it-IT" sz="2100" dirty="0" err="1">
                <a:latin typeface="Calibri"/>
                <a:cs typeface="Calibri"/>
              </a:rPr>
              <a:t>usina</a:t>
            </a:r>
            <a:r>
              <a:rPr lang="it-IT" sz="2100" dirty="0">
                <a:latin typeface="Calibri"/>
                <a:cs typeface="Calibri"/>
              </a:rPr>
              <a:t>, </a:t>
            </a:r>
            <a:r>
              <a:rPr lang="it-IT" sz="2100" dirty="0" err="1">
                <a:latin typeface="Calibri"/>
                <a:cs typeface="Calibri"/>
              </a:rPr>
              <a:t>nas</a:t>
            </a:r>
            <a:r>
              <a:rPr lang="it-IT" sz="2100" dirty="0">
                <a:latin typeface="Calibri"/>
                <a:cs typeface="Calibri"/>
              </a:rPr>
              <a:t> </a:t>
            </a:r>
            <a:r>
              <a:rPr lang="it-IT" sz="2100" dirty="0" err="1">
                <a:latin typeface="Calibri"/>
                <a:cs typeface="Calibri"/>
              </a:rPr>
              <a:t>tarifas</a:t>
            </a:r>
            <a:r>
              <a:rPr lang="it-IT" sz="2100" dirty="0">
                <a:latin typeface="Calibri"/>
                <a:cs typeface="Calibri"/>
              </a:rPr>
              <a:t> de uso </a:t>
            </a:r>
            <a:r>
              <a:rPr lang="it-IT" sz="2100" dirty="0" err="1">
                <a:latin typeface="Calibri"/>
                <a:cs typeface="Calibri"/>
              </a:rPr>
              <a:t>dos</a:t>
            </a:r>
            <a:r>
              <a:rPr lang="it-IT" sz="2100" dirty="0">
                <a:latin typeface="Calibri"/>
                <a:cs typeface="Calibri"/>
              </a:rPr>
              <a:t> </a:t>
            </a:r>
            <a:r>
              <a:rPr lang="it-IT" sz="2100" dirty="0" err="1">
                <a:latin typeface="Calibri"/>
                <a:cs typeface="Calibri"/>
              </a:rPr>
              <a:t>sistemas</a:t>
            </a:r>
            <a:r>
              <a:rPr lang="it-IT" sz="2100" dirty="0">
                <a:latin typeface="Calibri"/>
                <a:cs typeface="Calibri"/>
              </a:rPr>
              <a:t> </a:t>
            </a:r>
            <a:r>
              <a:rPr lang="it-IT" sz="2100" dirty="0" err="1">
                <a:latin typeface="Calibri"/>
                <a:cs typeface="Calibri"/>
              </a:rPr>
              <a:t>elétricos</a:t>
            </a:r>
            <a:r>
              <a:rPr lang="it-IT" sz="2100" dirty="0">
                <a:latin typeface="Calibri"/>
                <a:cs typeface="Calibri"/>
              </a:rPr>
              <a:t> de </a:t>
            </a:r>
            <a:r>
              <a:rPr lang="it-IT" sz="2100" dirty="0" err="1">
                <a:latin typeface="Calibri"/>
                <a:cs typeface="Calibri"/>
              </a:rPr>
              <a:t>transmissão</a:t>
            </a:r>
            <a:r>
              <a:rPr lang="it-IT" sz="2100" dirty="0">
                <a:latin typeface="Calibri"/>
                <a:cs typeface="Calibri"/>
              </a:rPr>
              <a:t> e de </a:t>
            </a:r>
            <a:r>
              <a:rPr lang="it-IT" sz="2100" dirty="0" err="1">
                <a:latin typeface="Calibri"/>
                <a:cs typeface="Calibri"/>
              </a:rPr>
              <a:t>distribuição</a:t>
            </a:r>
            <a:r>
              <a:rPr lang="it-IT" sz="2100" dirty="0">
                <a:latin typeface="Calibri"/>
                <a:cs typeface="Calibri"/>
              </a:rPr>
              <a:t> – TUST e TUSD </a:t>
            </a:r>
          </a:p>
          <a:p>
            <a:pPr marL="800100" lvl="1" indent="-342900"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it-IT" sz="2100" dirty="0" err="1">
                <a:latin typeface="Calibri"/>
                <a:cs typeface="Calibri"/>
              </a:rPr>
              <a:t>desconto</a:t>
            </a:r>
            <a:r>
              <a:rPr lang="it-IT" sz="2100" dirty="0">
                <a:latin typeface="Calibri"/>
                <a:cs typeface="Calibri"/>
              </a:rPr>
              <a:t> será </a:t>
            </a:r>
            <a:r>
              <a:rPr lang="it-IT" sz="2100" dirty="0" err="1">
                <a:latin typeface="Calibri"/>
                <a:cs typeface="Calibri"/>
              </a:rPr>
              <a:t>reduzido</a:t>
            </a:r>
            <a:r>
              <a:rPr lang="it-IT" sz="2100" dirty="0">
                <a:latin typeface="Calibri"/>
                <a:cs typeface="Calibri"/>
              </a:rPr>
              <a:t> para 50% </a:t>
            </a:r>
            <a:r>
              <a:rPr lang="it-IT" sz="2100" dirty="0" err="1">
                <a:latin typeface="Calibri"/>
                <a:cs typeface="Calibri"/>
              </a:rPr>
              <a:t>após</a:t>
            </a:r>
            <a:r>
              <a:rPr lang="it-IT" sz="2100" dirty="0">
                <a:latin typeface="Calibri"/>
                <a:cs typeface="Calibri"/>
              </a:rPr>
              <a:t> o </a:t>
            </a:r>
            <a:r>
              <a:rPr lang="it-IT" sz="2100" dirty="0" err="1">
                <a:latin typeface="Calibri"/>
                <a:cs typeface="Calibri"/>
              </a:rPr>
              <a:t>décimo</a:t>
            </a:r>
            <a:r>
              <a:rPr lang="it-IT" sz="2100" dirty="0">
                <a:latin typeface="Calibri"/>
                <a:cs typeface="Calibri"/>
              </a:rPr>
              <a:t> ano de </a:t>
            </a:r>
            <a:r>
              <a:rPr lang="it-IT" sz="2100" dirty="0" err="1">
                <a:latin typeface="Calibri"/>
                <a:cs typeface="Calibri"/>
              </a:rPr>
              <a:t>operação</a:t>
            </a:r>
            <a:r>
              <a:rPr lang="it-IT" sz="2100" dirty="0">
                <a:latin typeface="Calibri"/>
                <a:cs typeface="Calibri"/>
              </a:rPr>
              <a:t> da </a:t>
            </a:r>
            <a:r>
              <a:rPr lang="it-IT" sz="2100" dirty="0" err="1">
                <a:latin typeface="Calibri"/>
                <a:cs typeface="Calibri"/>
              </a:rPr>
              <a:t>usina</a:t>
            </a:r>
            <a:r>
              <a:rPr lang="it-IT" sz="2100" dirty="0">
                <a:latin typeface="Calibri"/>
                <a:cs typeface="Calibri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10847631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6089" y="308680"/>
            <a:ext cx="10515600" cy="1031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err="1" smtClean="0">
                <a:solidFill>
                  <a:srgbClr val="800000"/>
                </a:solidFill>
              </a:rPr>
              <a:t>Experiência</a:t>
            </a:r>
            <a:r>
              <a:rPr lang="en-US" sz="2600" dirty="0" smtClean="0">
                <a:solidFill>
                  <a:srgbClr val="800000"/>
                </a:solidFill>
              </a:rPr>
              <a:t> </a:t>
            </a:r>
            <a:r>
              <a:rPr lang="en-US" sz="2600" dirty="0" err="1" smtClean="0">
                <a:solidFill>
                  <a:srgbClr val="800000"/>
                </a:solidFill>
              </a:rPr>
              <a:t>Brasileira</a:t>
            </a:r>
            <a:endParaRPr lang="en-US" sz="2600" dirty="0">
              <a:solidFill>
                <a:srgbClr val="8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446" y="1030112"/>
            <a:ext cx="12008556" cy="8403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endParaRPr lang="en-US" sz="2100" dirty="0">
              <a:latin typeface="Calibri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7557" y="1128889"/>
            <a:ext cx="11994444" cy="10356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it-IT" sz="2100" dirty="0" err="1" smtClean="0">
                <a:latin typeface="Calibri"/>
                <a:cs typeface="Calibri"/>
              </a:rPr>
              <a:t>Resoluções</a:t>
            </a:r>
            <a:r>
              <a:rPr lang="it-IT" sz="2100" dirty="0" smtClean="0">
                <a:latin typeface="Calibri"/>
                <a:cs typeface="Calibri"/>
              </a:rPr>
              <a:t> </a:t>
            </a:r>
            <a:r>
              <a:rPr lang="it-IT" sz="2100" dirty="0" err="1">
                <a:latin typeface="Calibri"/>
                <a:cs typeface="Calibri"/>
              </a:rPr>
              <a:t>Normativas</a:t>
            </a:r>
            <a:r>
              <a:rPr lang="it-IT" sz="2100" dirty="0">
                <a:latin typeface="Calibri"/>
                <a:cs typeface="Calibri"/>
              </a:rPr>
              <a:t> ANEEL 482/</a:t>
            </a:r>
            <a:r>
              <a:rPr lang="it-IT" sz="2100" dirty="0" err="1">
                <a:latin typeface="Calibri"/>
                <a:cs typeface="Calibri"/>
              </a:rPr>
              <a:t>abril</a:t>
            </a:r>
            <a:r>
              <a:rPr lang="it-IT" sz="2100" dirty="0">
                <a:latin typeface="Calibri"/>
                <a:cs typeface="Calibri"/>
              </a:rPr>
              <a:t> 2012 e 517/ </a:t>
            </a:r>
            <a:r>
              <a:rPr lang="it-IT" sz="2100" dirty="0" err="1">
                <a:latin typeface="Calibri"/>
                <a:cs typeface="Calibri"/>
              </a:rPr>
              <a:t>dezembro</a:t>
            </a:r>
            <a:r>
              <a:rPr lang="it-IT" sz="2100" dirty="0">
                <a:latin typeface="Calibri"/>
                <a:cs typeface="Calibri"/>
              </a:rPr>
              <a:t> 2012 </a:t>
            </a:r>
          </a:p>
          <a:p>
            <a:pPr marL="800100" lvl="1" indent="-342900"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it-IT" sz="2100" dirty="0" err="1">
                <a:latin typeface="Calibri"/>
                <a:cs typeface="Calibri"/>
              </a:rPr>
              <a:t>Microgeração</a:t>
            </a:r>
            <a:r>
              <a:rPr lang="it-IT" sz="2100" dirty="0">
                <a:latin typeface="Calibri"/>
                <a:cs typeface="Calibri"/>
              </a:rPr>
              <a:t> </a:t>
            </a:r>
            <a:r>
              <a:rPr lang="it-IT" sz="2100" dirty="0" err="1">
                <a:latin typeface="Calibri"/>
                <a:cs typeface="Calibri"/>
              </a:rPr>
              <a:t>distribuída</a:t>
            </a:r>
            <a:r>
              <a:rPr lang="it-IT" sz="2100" dirty="0">
                <a:latin typeface="Calibri"/>
                <a:cs typeface="Calibri"/>
              </a:rPr>
              <a:t>: </a:t>
            </a:r>
            <a:r>
              <a:rPr lang="it-IT" sz="2100" dirty="0" err="1">
                <a:latin typeface="Calibri"/>
                <a:cs typeface="Calibri"/>
              </a:rPr>
              <a:t>central</a:t>
            </a:r>
            <a:r>
              <a:rPr lang="it-IT" sz="2100" dirty="0">
                <a:latin typeface="Calibri"/>
                <a:cs typeface="Calibri"/>
              </a:rPr>
              <a:t> </a:t>
            </a:r>
            <a:r>
              <a:rPr lang="it-IT" sz="2100" dirty="0" err="1">
                <a:latin typeface="Calibri"/>
                <a:cs typeface="Calibri"/>
              </a:rPr>
              <a:t>geradora</a:t>
            </a:r>
            <a:r>
              <a:rPr lang="it-IT" sz="2100" dirty="0">
                <a:latin typeface="Calibri"/>
                <a:cs typeface="Calibri"/>
              </a:rPr>
              <a:t> de energia </a:t>
            </a:r>
            <a:r>
              <a:rPr lang="it-IT" sz="2100" dirty="0" err="1">
                <a:latin typeface="Calibri"/>
                <a:cs typeface="Calibri"/>
              </a:rPr>
              <a:t>elétrica</a:t>
            </a:r>
            <a:r>
              <a:rPr lang="it-IT" sz="2100" dirty="0">
                <a:latin typeface="Calibri"/>
                <a:cs typeface="Calibri"/>
              </a:rPr>
              <a:t>, </a:t>
            </a:r>
            <a:r>
              <a:rPr lang="it-IT" sz="2100" dirty="0" err="1">
                <a:latin typeface="Calibri"/>
                <a:cs typeface="Calibri"/>
              </a:rPr>
              <a:t>com</a:t>
            </a:r>
            <a:r>
              <a:rPr lang="it-IT" sz="2100" dirty="0">
                <a:latin typeface="Calibri"/>
                <a:cs typeface="Calibri"/>
              </a:rPr>
              <a:t> </a:t>
            </a:r>
            <a:r>
              <a:rPr lang="it-IT" sz="2100" dirty="0" err="1">
                <a:latin typeface="Calibri"/>
                <a:cs typeface="Calibri"/>
              </a:rPr>
              <a:t>potência</a:t>
            </a:r>
            <a:r>
              <a:rPr lang="it-IT" sz="2100" dirty="0">
                <a:latin typeface="Calibri"/>
                <a:cs typeface="Calibri"/>
              </a:rPr>
              <a:t> </a:t>
            </a:r>
            <a:r>
              <a:rPr lang="it-IT" sz="2100" dirty="0" err="1">
                <a:latin typeface="Calibri"/>
                <a:cs typeface="Calibri"/>
              </a:rPr>
              <a:t>instalada</a:t>
            </a:r>
            <a:r>
              <a:rPr lang="it-IT" sz="2100" dirty="0">
                <a:latin typeface="Calibri"/>
                <a:cs typeface="Calibri"/>
              </a:rPr>
              <a:t> </a:t>
            </a:r>
            <a:r>
              <a:rPr lang="it-IT" sz="2100" dirty="0" err="1">
                <a:latin typeface="Calibri"/>
                <a:cs typeface="Calibri"/>
              </a:rPr>
              <a:t>menor</a:t>
            </a:r>
            <a:r>
              <a:rPr lang="it-IT" sz="2100" dirty="0">
                <a:latin typeface="Calibri"/>
                <a:cs typeface="Calibri"/>
              </a:rPr>
              <a:t> </a:t>
            </a:r>
            <a:r>
              <a:rPr lang="it-IT" sz="2100" dirty="0" err="1">
                <a:latin typeface="Calibri"/>
                <a:cs typeface="Calibri"/>
              </a:rPr>
              <a:t>ou</a:t>
            </a:r>
            <a:r>
              <a:rPr lang="it-IT" sz="2100" dirty="0">
                <a:latin typeface="Calibri"/>
                <a:cs typeface="Calibri"/>
              </a:rPr>
              <a:t> </a:t>
            </a:r>
            <a:r>
              <a:rPr lang="it-IT" sz="2100" dirty="0" err="1">
                <a:latin typeface="Calibri"/>
                <a:cs typeface="Calibri"/>
              </a:rPr>
              <a:t>igual</a:t>
            </a:r>
            <a:r>
              <a:rPr lang="it-IT" sz="2100" dirty="0">
                <a:latin typeface="Calibri"/>
                <a:cs typeface="Calibri"/>
              </a:rPr>
              <a:t> a 100 kW, </a:t>
            </a:r>
          </a:p>
          <a:p>
            <a:pPr marL="800100" lvl="1" indent="-342900"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it-IT" sz="2100" dirty="0" err="1">
                <a:latin typeface="Calibri"/>
                <a:cs typeface="Calibri"/>
              </a:rPr>
              <a:t>Minigeração</a:t>
            </a:r>
            <a:r>
              <a:rPr lang="it-IT" sz="2100" dirty="0">
                <a:latin typeface="Calibri"/>
                <a:cs typeface="Calibri"/>
              </a:rPr>
              <a:t> </a:t>
            </a:r>
            <a:r>
              <a:rPr lang="it-IT" sz="2100" dirty="0" err="1">
                <a:latin typeface="Calibri"/>
                <a:cs typeface="Calibri"/>
              </a:rPr>
              <a:t>distribuída</a:t>
            </a:r>
            <a:r>
              <a:rPr lang="it-IT" sz="2100" dirty="0">
                <a:latin typeface="Calibri"/>
                <a:cs typeface="Calibri"/>
              </a:rPr>
              <a:t>: </a:t>
            </a:r>
            <a:r>
              <a:rPr lang="it-IT" sz="2100" dirty="0" err="1">
                <a:latin typeface="Calibri"/>
                <a:cs typeface="Calibri"/>
              </a:rPr>
              <a:t>central</a:t>
            </a:r>
            <a:r>
              <a:rPr lang="it-IT" sz="2100" dirty="0">
                <a:latin typeface="Calibri"/>
                <a:cs typeface="Calibri"/>
              </a:rPr>
              <a:t> </a:t>
            </a:r>
            <a:r>
              <a:rPr lang="it-IT" sz="2100" dirty="0" err="1">
                <a:latin typeface="Calibri"/>
                <a:cs typeface="Calibri"/>
              </a:rPr>
              <a:t>geradora</a:t>
            </a:r>
            <a:r>
              <a:rPr lang="it-IT" sz="2100" dirty="0">
                <a:latin typeface="Calibri"/>
                <a:cs typeface="Calibri"/>
              </a:rPr>
              <a:t> de energia </a:t>
            </a:r>
            <a:r>
              <a:rPr lang="it-IT" sz="2100" dirty="0" err="1">
                <a:latin typeface="Calibri"/>
                <a:cs typeface="Calibri"/>
              </a:rPr>
              <a:t>elétrica</a:t>
            </a:r>
            <a:r>
              <a:rPr lang="it-IT" sz="2100" dirty="0">
                <a:latin typeface="Calibri"/>
                <a:cs typeface="Calibri"/>
              </a:rPr>
              <a:t>, </a:t>
            </a:r>
            <a:r>
              <a:rPr lang="it-IT" sz="2100" dirty="0" err="1">
                <a:latin typeface="Calibri"/>
                <a:cs typeface="Calibri"/>
              </a:rPr>
              <a:t>com</a:t>
            </a:r>
            <a:r>
              <a:rPr lang="it-IT" sz="2100" dirty="0">
                <a:latin typeface="Calibri"/>
                <a:cs typeface="Calibri"/>
              </a:rPr>
              <a:t> </a:t>
            </a:r>
            <a:r>
              <a:rPr lang="it-IT" sz="2100" dirty="0" err="1">
                <a:latin typeface="Calibri"/>
                <a:cs typeface="Calibri"/>
              </a:rPr>
              <a:t>potência</a:t>
            </a:r>
            <a:r>
              <a:rPr lang="it-IT" sz="2100" dirty="0">
                <a:latin typeface="Calibri"/>
                <a:cs typeface="Calibri"/>
              </a:rPr>
              <a:t> </a:t>
            </a:r>
            <a:r>
              <a:rPr lang="it-IT" sz="2100" dirty="0" err="1">
                <a:latin typeface="Calibri"/>
                <a:cs typeface="Calibri"/>
              </a:rPr>
              <a:t>instalada</a:t>
            </a:r>
            <a:r>
              <a:rPr lang="it-IT" sz="2100" dirty="0">
                <a:latin typeface="Calibri"/>
                <a:cs typeface="Calibri"/>
              </a:rPr>
              <a:t> </a:t>
            </a:r>
            <a:r>
              <a:rPr lang="it-IT" sz="2100" dirty="0" err="1">
                <a:latin typeface="Calibri"/>
                <a:cs typeface="Calibri"/>
              </a:rPr>
              <a:t>superior</a:t>
            </a:r>
            <a:r>
              <a:rPr lang="it-IT" sz="2100" dirty="0">
                <a:latin typeface="Calibri"/>
                <a:cs typeface="Calibri"/>
              </a:rPr>
              <a:t> a 100 kW e </a:t>
            </a:r>
            <a:r>
              <a:rPr lang="it-IT" sz="2100" dirty="0" err="1">
                <a:latin typeface="Calibri"/>
                <a:cs typeface="Calibri"/>
              </a:rPr>
              <a:t>menor</a:t>
            </a:r>
            <a:r>
              <a:rPr lang="it-IT" sz="2100" dirty="0">
                <a:latin typeface="Calibri"/>
                <a:cs typeface="Calibri"/>
              </a:rPr>
              <a:t> </a:t>
            </a:r>
            <a:r>
              <a:rPr lang="it-IT" sz="2100" dirty="0" err="1">
                <a:latin typeface="Calibri"/>
                <a:cs typeface="Calibri"/>
              </a:rPr>
              <a:t>ou</a:t>
            </a:r>
            <a:r>
              <a:rPr lang="it-IT" sz="2100" dirty="0">
                <a:latin typeface="Calibri"/>
                <a:cs typeface="Calibri"/>
              </a:rPr>
              <a:t> </a:t>
            </a:r>
            <a:r>
              <a:rPr lang="it-IT" sz="2100" dirty="0" err="1">
                <a:latin typeface="Calibri"/>
                <a:cs typeface="Calibri"/>
              </a:rPr>
              <a:t>igual</a:t>
            </a:r>
            <a:r>
              <a:rPr lang="it-IT" sz="2100" dirty="0">
                <a:latin typeface="Calibri"/>
                <a:cs typeface="Calibri"/>
              </a:rPr>
              <a:t> a 1 MW </a:t>
            </a:r>
          </a:p>
          <a:p>
            <a:pPr marL="342900" indent="-342900"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it-IT" sz="2100" dirty="0" err="1">
                <a:latin typeface="Calibri"/>
                <a:cs typeface="Calibri"/>
              </a:rPr>
              <a:t>Conectadas</a:t>
            </a:r>
            <a:r>
              <a:rPr lang="it-IT" sz="2100" dirty="0">
                <a:latin typeface="Calibri"/>
                <a:cs typeface="Calibri"/>
              </a:rPr>
              <a:t> </a:t>
            </a:r>
            <a:r>
              <a:rPr lang="it-IT" sz="2100" dirty="0" err="1">
                <a:latin typeface="Calibri"/>
                <a:cs typeface="Calibri"/>
              </a:rPr>
              <a:t>na</a:t>
            </a:r>
            <a:r>
              <a:rPr lang="it-IT" sz="2100" dirty="0">
                <a:latin typeface="Calibri"/>
                <a:cs typeface="Calibri"/>
              </a:rPr>
              <a:t> rede de </a:t>
            </a:r>
            <a:r>
              <a:rPr lang="it-IT" sz="2100" dirty="0" err="1">
                <a:latin typeface="Calibri"/>
                <a:cs typeface="Calibri"/>
              </a:rPr>
              <a:t>distribuição</a:t>
            </a:r>
            <a:r>
              <a:rPr lang="it-IT" sz="2100" dirty="0">
                <a:latin typeface="Calibri"/>
                <a:cs typeface="Calibri"/>
              </a:rPr>
              <a:t> por </a:t>
            </a:r>
            <a:r>
              <a:rPr lang="it-IT" sz="2100" dirty="0" err="1">
                <a:latin typeface="Calibri"/>
                <a:cs typeface="Calibri"/>
              </a:rPr>
              <a:t>meio</a:t>
            </a:r>
            <a:r>
              <a:rPr lang="it-IT" sz="2100" dirty="0">
                <a:latin typeface="Calibri"/>
                <a:cs typeface="Calibri"/>
              </a:rPr>
              <a:t> de </a:t>
            </a:r>
            <a:r>
              <a:rPr lang="it-IT" sz="2100" dirty="0" err="1">
                <a:latin typeface="Calibri"/>
                <a:cs typeface="Calibri"/>
              </a:rPr>
              <a:t>instalações</a:t>
            </a:r>
            <a:r>
              <a:rPr lang="it-IT" sz="2100" dirty="0">
                <a:latin typeface="Calibri"/>
                <a:cs typeface="Calibri"/>
              </a:rPr>
              <a:t> de </a:t>
            </a:r>
            <a:r>
              <a:rPr lang="it-IT" sz="2100" dirty="0" err="1">
                <a:latin typeface="Calibri"/>
                <a:cs typeface="Calibri"/>
              </a:rPr>
              <a:t>unidades</a:t>
            </a:r>
            <a:r>
              <a:rPr lang="it-IT" sz="2100" dirty="0">
                <a:latin typeface="Calibri"/>
                <a:cs typeface="Calibri"/>
              </a:rPr>
              <a:t> </a:t>
            </a:r>
            <a:r>
              <a:rPr lang="it-IT" sz="2100" dirty="0" err="1">
                <a:latin typeface="Calibri"/>
                <a:cs typeface="Calibri"/>
              </a:rPr>
              <a:t>consumidoras</a:t>
            </a:r>
            <a:r>
              <a:rPr lang="it-IT" sz="2100" dirty="0">
                <a:latin typeface="Calibri"/>
                <a:cs typeface="Calibri"/>
              </a:rPr>
              <a:t> </a:t>
            </a:r>
          </a:p>
          <a:p>
            <a:pPr marL="342900" indent="-342900"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it-IT" sz="2100" dirty="0">
                <a:latin typeface="Calibri"/>
                <a:cs typeface="Calibri"/>
              </a:rPr>
              <a:t>Sistema de </a:t>
            </a:r>
            <a:r>
              <a:rPr lang="it-IT" sz="2100" dirty="0" err="1">
                <a:latin typeface="Calibri"/>
                <a:cs typeface="Calibri"/>
              </a:rPr>
              <a:t>compensação</a:t>
            </a:r>
            <a:r>
              <a:rPr lang="it-IT" sz="2100" dirty="0">
                <a:latin typeface="Calibri"/>
                <a:cs typeface="Calibri"/>
              </a:rPr>
              <a:t> de energia </a:t>
            </a:r>
            <a:r>
              <a:rPr lang="it-IT" sz="2100" dirty="0" err="1">
                <a:latin typeface="Calibri"/>
                <a:cs typeface="Calibri"/>
              </a:rPr>
              <a:t>elétrica</a:t>
            </a:r>
            <a:r>
              <a:rPr lang="it-IT" sz="2100" dirty="0">
                <a:latin typeface="Calibri"/>
                <a:cs typeface="Calibri"/>
              </a:rPr>
              <a:t>: </a:t>
            </a:r>
          </a:p>
          <a:p>
            <a:pPr marL="800100" lvl="1" indent="-342900"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it-IT" sz="2100" dirty="0" smtClean="0">
                <a:latin typeface="Calibri"/>
                <a:cs typeface="Calibri"/>
              </a:rPr>
              <a:t>Energia </a:t>
            </a:r>
            <a:r>
              <a:rPr lang="it-IT" sz="2100" dirty="0" err="1">
                <a:latin typeface="Calibri"/>
                <a:cs typeface="Calibri"/>
              </a:rPr>
              <a:t>injetada</a:t>
            </a:r>
            <a:r>
              <a:rPr lang="it-IT" sz="2100" dirty="0">
                <a:latin typeface="Calibri"/>
                <a:cs typeface="Calibri"/>
              </a:rPr>
              <a:t> por micro/</a:t>
            </a:r>
            <a:r>
              <a:rPr lang="it-IT" sz="2100" dirty="0" err="1">
                <a:latin typeface="Calibri"/>
                <a:cs typeface="Calibri"/>
              </a:rPr>
              <a:t>minigerador</a:t>
            </a:r>
            <a:r>
              <a:rPr lang="it-IT" sz="2100" dirty="0">
                <a:latin typeface="Calibri"/>
                <a:cs typeface="Calibri"/>
              </a:rPr>
              <a:t> é </a:t>
            </a:r>
            <a:r>
              <a:rPr lang="it-IT" sz="2100" dirty="0" err="1">
                <a:latin typeface="Calibri"/>
                <a:cs typeface="Calibri"/>
              </a:rPr>
              <a:t>cedida</a:t>
            </a:r>
            <a:r>
              <a:rPr lang="it-IT" sz="2100" dirty="0">
                <a:latin typeface="Calibri"/>
                <a:cs typeface="Calibri"/>
              </a:rPr>
              <a:t> </a:t>
            </a:r>
          </a:p>
          <a:p>
            <a:pPr marL="800100" lvl="1" indent="-342900"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it-IT" sz="2100" dirty="0" err="1" smtClean="0">
                <a:latin typeface="Calibri"/>
                <a:cs typeface="Calibri"/>
              </a:rPr>
              <a:t>Empréstimo</a:t>
            </a:r>
            <a:r>
              <a:rPr lang="it-IT" sz="2100" dirty="0" smtClean="0">
                <a:latin typeface="Calibri"/>
                <a:cs typeface="Calibri"/>
              </a:rPr>
              <a:t> </a:t>
            </a:r>
            <a:r>
              <a:rPr lang="it-IT" sz="2100" dirty="0">
                <a:latin typeface="Calibri"/>
                <a:cs typeface="Calibri"/>
              </a:rPr>
              <a:t>gratuito, à </a:t>
            </a:r>
            <a:r>
              <a:rPr lang="it-IT" sz="2100" dirty="0" err="1">
                <a:latin typeface="Calibri"/>
                <a:cs typeface="Calibri"/>
              </a:rPr>
              <a:t>distribuidora</a:t>
            </a:r>
            <a:r>
              <a:rPr lang="it-IT" sz="2100" dirty="0">
                <a:latin typeface="Calibri"/>
                <a:cs typeface="Calibri"/>
              </a:rPr>
              <a:t> </a:t>
            </a:r>
          </a:p>
          <a:p>
            <a:pPr marL="800100" lvl="1" indent="-342900"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it-IT" sz="2100" dirty="0" err="1" smtClean="0">
                <a:latin typeface="Calibri"/>
                <a:cs typeface="Calibri"/>
              </a:rPr>
              <a:t>Posterior</a:t>
            </a:r>
            <a:r>
              <a:rPr lang="it-IT" sz="2100" dirty="0" smtClean="0">
                <a:latin typeface="Calibri"/>
                <a:cs typeface="Calibri"/>
              </a:rPr>
              <a:t> </a:t>
            </a:r>
            <a:r>
              <a:rPr lang="it-IT" sz="2100" dirty="0" err="1">
                <a:latin typeface="Calibri"/>
                <a:cs typeface="Calibri"/>
              </a:rPr>
              <a:t>compensação</a:t>
            </a:r>
            <a:r>
              <a:rPr lang="it-IT" sz="2100" dirty="0">
                <a:latin typeface="Calibri"/>
                <a:cs typeface="Calibri"/>
              </a:rPr>
              <a:t> </a:t>
            </a:r>
            <a:r>
              <a:rPr lang="it-IT" sz="2100" dirty="0" err="1">
                <a:latin typeface="Calibri"/>
                <a:cs typeface="Calibri"/>
              </a:rPr>
              <a:t>com</a:t>
            </a:r>
            <a:r>
              <a:rPr lang="it-IT" sz="2100" dirty="0">
                <a:latin typeface="Calibri"/>
                <a:cs typeface="Calibri"/>
              </a:rPr>
              <a:t> o consumo da </a:t>
            </a:r>
            <a:r>
              <a:rPr lang="it-IT" sz="2100" dirty="0" err="1">
                <a:latin typeface="Calibri"/>
                <a:cs typeface="Calibri"/>
              </a:rPr>
              <a:t>mesma</a:t>
            </a:r>
            <a:r>
              <a:rPr lang="it-IT" sz="2100" dirty="0">
                <a:latin typeface="Calibri"/>
                <a:cs typeface="Calibri"/>
              </a:rPr>
              <a:t> </a:t>
            </a:r>
            <a:r>
              <a:rPr lang="it-IT" sz="2100" dirty="0" err="1">
                <a:latin typeface="Calibri"/>
                <a:cs typeface="Calibri"/>
              </a:rPr>
              <a:t>unidade</a:t>
            </a:r>
            <a:r>
              <a:rPr lang="it-IT" sz="2100" dirty="0">
                <a:latin typeface="Calibri"/>
                <a:cs typeface="Calibri"/>
              </a:rPr>
              <a:t> </a:t>
            </a:r>
            <a:r>
              <a:rPr lang="it-IT" sz="2100" dirty="0" err="1">
                <a:latin typeface="Calibri"/>
                <a:cs typeface="Calibri"/>
              </a:rPr>
              <a:t>consumidora</a:t>
            </a:r>
            <a:r>
              <a:rPr lang="it-IT" sz="2100" dirty="0">
                <a:latin typeface="Calibri"/>
                <a:cs typeface="Calibri"/>
              </a:rPr>
              <a:t> (UC) </a:t>
            </a:r>
            <a:r>
              <a:rPr lang="it-IT" sz="2100" dirty="0" err="1">
                <a:latin typeface="Calibri"/>
                <a:cs typeface="Calibri"/>
              </a:rPr>
              <a:t>ou</a:t>
            </a:r>
            <a:r>
              <a:rPr lang="it-IT" sz="2100" dirty="0">
                <a:latin typeface="Calibri"/>
                <a:cs typeface="Calibri"/>
              </a:rPr>
              <a:t> de </a:t>
            </a:r>
            <a:r>
              <a:rPr lang="it-IT" sz="2100" dirty="0" err="1">
                <a:latin typeface="Calibri"/>
                <a:cs typeface="Calibri"/>
              </a:rPr>
              <a:t>outra</a:t>
            </a:r>
            <a:r>
              <a:rPr lang="it-IT" sz="2100" dirty="0">
                <a:latin typeface="Calibri"/>
                <a:cs typeface="Calibri"/>
              </a:rPr>
              <a:t> UC de </a:t>
            </a:r>
            <a:r>
              <a:rPr lang="it-IT" sz="2100" dirty="0" err="1">
                <a:latin typeface="Calibri"/>
                <a:cs typeface="Calibri"/>
              </a:rPr>
              <a:t>mesma</a:t>
            </a:r>
            <a:r>
              <a:rPr lang="it-IT" sz="2100" dirty="0">
                <a:latin typeface="Calibri"/>
                <a:cs typeface="Calibri"/>
              </a:rPr>
              <a:t> </a:t>
            </a:r>
            <a:r>
              <a:rPr lang="it-IT" sz="2100" dirty="0" err="1">
                <a:latin typeface="Calibri"/>
                <a:cs typeface="Calibri"/>
              </a:rPr>
              <a:t>titularidade</a:t>
            </a:r>
            <a:r>
              <a:rPr lang="it-IT" sz="2100" dirty="0">
                <a:latin typeface="Calibri"/>
                <a:cs typeface="Calibri"/>
              </a:rPr>
              <a:t>, </a:t>
            </a:r>
            <a:r>
              <a:rPr lang="it-IT" sz="2100" dirty="0" err="1">
                <a:latin typeface="Calibri"/>
                <a:cs typeface="Calibri"/>
              </a:rPr>
              <a:t>desde</a:t>
            </a:r>
            <a:r>
              <a:rPr lang="it-IT" sz="2100" dirty="0">
                <a:latin typeface="Calibri"/>
                <a:cs typeface="Calibri"/>
              </a:rPr>
              <a:t> </a:t>
            </a:r>
            <a:r>
              <a:rPr lang="it-IT" sz="2100" dirty="0" err="1">
                <a:latin typeface="Calibri"/>
                <a:cs typeface="Calibri"/>
              </a:rPr>
              <a:t>que</a:t>
            </a:r>
            <a:r>
              <a:rPr lang="it-IT" sz="2100" dirty="0">
                <a:latin typeface="Calibri"/>
                <a:cs typeface="Calibri"/>
              </a:rPr>
              <a:t> </a:t>
            </a:r>
            <a:r>
              <a:rPr lang="it-IT" sz="2100" dirty="0" err="1">
                <a:latin typeface="Calibri"/>
                <a:cs typeface="Calibri"/>
              </a:rPr>
              <a:t>possua</a:t>
            </a:r>
            <a:r>
              <a:rPr lang="it-IT" sz="2100" dirty="0">
                <a:latin typeface="Calibri"/>
                <a:cs typeface="Calibri"/>
              </a:rPr>
              <a:t> o </a:t>
            </a:r>
            <a:r>
              <a:rPr lang="it-IT" sz="2100" dirty="0" err="1">
                <a:latin typeface="Calibri"/>
                <a:cs typeface="Calibri"/>
              </a:rPr>
              <a:t>mesmo</a:t>
            </a:r>
            <a:r>
              <a:rPr lang="it-IT" sz="2100" dirty="0">
                <a:latin typeface="Calibri"/>
                <a:cs typeface="Calibri"/>
              </a:rPr>
              <a:t> CPF/CNPJ </a:t>
            </a:r>
          </a:p>
          <a:p>
            <a:pPr marL="342900" indent="-342900"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endParaRPr lang="it-IT" sz="2100" dirty="0">
              <a:latin typeface="Calibri"/>
              <a:cs typeface="Calibri"/>
            </a:endParaRPr>
          </a:p>
          <a:p>
            <a:pPr marL="342900" indent="-342900"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endParaRPr lang="en-US" sz="21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6154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6089" y="308680"/>
            <a:ext cx="10515600" cy="1031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err="1" smtClean="0">
                <a:solidFill>
                  <a:srgbClr val="800000"/>
                </a:solidFill>
              </a:rPr>
              <a:t>Experiência</a:t>
            </a:r>
            <a:r>
              <a:rPr lang="en-US" sz="2600" dirty="0" smtClean="0">
                <a:solidFill>
                  <a:srgbClr val="800000"/>
                </a:solidFill>
              </a:rPr>
              <a:t> </a:t>
            </a:r>
            <a:r>
              <a:rPr lang="en-US" sz="2600" dirty="0" err="1" smtClean="0">
                <a:solidFill>
                  <a:srgbClr val="800000"/>
                </a:solidFill>
              </a:rPr>
              <a:t>Brasileira</a:t>
            </a:r>
            <a:endParaRPr lang="en-US" sz="2600" dirty="0">
              <a:solidFill>
                <a:srgbClr val="8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446" y="1030112"/>
            <a:ext cx="12008556" cy="8403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endParaRPr lang="en-US" sz="2100" dirty="0">
              <a:latin typeface="Calibri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7557" y="1128889"/>
            <a:ext cx="11994444" cy="10356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en-US" sz="2100" dirty="0" err="1">
                <a:latin typeface="Calibri"/>
                <a:cs typeface="Calibri"/>
              </a:rPr>
              <a:t>Inclusão</a:t>
            </a:r>
            <a:r>
              <a:rPr lang="en-US" sz="2100" dirty="0">
                <a:latin typeface="Calibri"/>
                <a:cs typeface="Calibri"/>
              </a:rPr>
              <a:t> da </a:t>
            </a:r>
            <a:r>
              <a:rPr lang="en-US" sz="2100" dirty="0" err="1">
                <a:latin typeface="Calibri"/>
                <a:cs typeface="Calibri"/>
              </a:rPr>
              <a:t>energia</a:t>
            </a:r>
            <a:r>
              <a:rPr lang="en-US" sz="2100" dirty="0">
                <a:latin typeface="Calibri"/>
                <a:cs typeface="Calibri"/>
              </a:rPr>
              <a:t> solar </a:t>
            </a:r>
            <a:r>
              <a:rPr lang="en-US" sz="2100" dirty="0" err="1">
                <a:latin typeface="Calibri"/>
                <a:cs typeface="Calibri"/>
              </a:rPr>
              <a:t>nos</a:t>
            </a:r>
            <a:r>
              <a:rPr lang="en-US" sz="2100" dirty="0">
                <a:latin typeface="Calibri"/>
                <a:cs typeface="Calibri"/>
              </a:rPr>
              <a:t> </a:t>
            </a:r>
            <a:r>
              <a:rPr lang="en-US" sz="2100" dirty="0" err="1">
                <a:latin typeface="Calibri"/>
                <a:cs typeface="Calibri"/>
              </a:rPr>
              <a:t>leilões</a:t>
            </a:r>
            <a:r>
              <a:rPr lang="en-US" sz="2100" dirty="0">
                <a:latin typeface="Calibri"/>
                <a:cs typeface="Calibri"/>
              </a:rPr>
              <a:t> A-3 2013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6" y="1758244"/>
            <a:ext cx="7556500" cy="4775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406" y="2342444"/>
            <a:ext cx="5485594" cy="20319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988210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43" y="365126"/>
            <a:ext cx="12008557" cy="12999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z="2600" dirty="0" smtClean="0">
                <a:solidFill>
                  <a:srgbClr val="800000"/>
                </a:solidFill>
              </a:rPr>
              <a:t>Perspectivas </a:t>
            </a:r>
            <a:r>
              <a:rPr lang="pt-BR" sz="2600" dirty="0">
                <a:solidFill>
                  <a:srgbClr val="800000"/>
                </a:solidFill>
              </a:rPr>
              <a:t>de Geração a Partir de Fontes Renováveis no </a:t>
            </a:r>
            <a:r>
              <a:rPr lang="pt-BR" sz="2600" dirty="0" smtClean="0">
                <a:solidFill>
                  <a:srgbClr val="800000"/>
                </a:solidFill>
              </a:rPr>
              <a:t>Brasil</a:t>
            </a:r>
            <a:endParaRPr lang="en-US" sz="2600" dirty="0">
              <a:solidFill>
                <a:srgbClr val="8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22" y="1713997"/>
            <a:ext cx="6801555" cy="43777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041444" y="1992615"/>
            <a:ext cx="4967111" cy="3407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Clr>
                <a:srgbClr val="008000"/>
              </a:buClr>
              <a:buFont typeface="Wingdings" charset="2"/>
              <a:buChar char="ü"/>
            </a:pPr>
            <a:r>
              <a:rPr lang="pt-BR" dirty="0" smtClean="0"/>
              <a:t>Considerando novos </a:t>
            </a:r>
            <a:r>
              <a:rPr lang="pt-BR" dirty="0"/>
              <a:t>incentivos a renováveis, </a:t>
            </a:r>
            <a:r>
              <a:rPr lang="pt-BR" dirty="0" smtClean="0"/>
              <a:t>dois </a:t>
            </a:r>
            <a:r>
              <a:rPr lang="pt-BR" dirty="0"/>
              <a:t>cenários podem se viabilizar: o cenário “sem carvão”, em que as maiores oportunidades aparecem para eólica </a:t>
            </a:r>
            <a:r>
              <a:rPr lang="pt-BR" i="1" dirty="0"/>
              <a:t>offshore</a:t>
            </a:r>
            <a:r>
              <a:rPr lang="pt-BR" dirty="0"/>
              <a:t>, com oportunidades de negócios que podem chegar a US$ 29 bilhões; e o cenário “sem fósseis”, em que o mercados das eólicas </a:t>
            </a:r>
            <a:r>
              <a:rPr lang="pt-BR" i="1" dirty="0"/>
              <a:t>offshore</a:t>
            </a:r>
            <a:r>
              <a:rPr lang="pt-BR" dirty="0"/>
              <a:t> pode chegar a US$ 35 bilhões, a de fotovoltaica pode passar de US$ 100 bilhões e a de CSP, US$ 24 bilhões. </a:t>
            </a:r>
          </a:p>
        </p:txBody>
      </p:sp>
    </p:spTree>
    <p:extLst>
      <p:ext uri="{BB962C8B-B14F-4D97-AF65-F5344CB8AC3E}">
        <p14:creationId xmlns="" xmlns:p14="http://schemas.microsoft.com/office/powerpoint/2010/main" val="5521959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1" y="646289"/>
            <a:ext cx="9664700" cy="6032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339141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43" y="195793"/>
            <a:ext cx="12008557" cy="12999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z="2600" dirty="0" smtClean="0">
                <a:solidFill>
                  <a:srgbClr val="800000"/>
                </a:solidFill>
              </a:rPr>
              <a:t>Perspectivas </a:t>
            </a:r>
            <a:r>
              <a:rPr lang="pt-BR" sz="2600" dirty="0">
                <a:solidFill>
                  <a:srgbClr val="800000"/>
                </a:solidFill>
              </a:rPr>
              <a:t>de Geração a Partir de Fontes Renováveis no </a:t>
            </a:r>
            <a:r>
              <a:rPr lang="pt-BR" sz="2600" dirty="0" smtClean="0">
                <a:solidFill>
                  <a:srgbClr val="800000"/>
                </a:solidFill>
              </a:rPr>
              <a:t>Brasil</a:t>
            </a:r>
            <a:endParaRPr lang="en-US" sz="2600" dirty="0">
              <a:solidFill>
                <a:srgbClr val="8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45000" y="1425222"/>
            <a:ext cx="7591778" cy="3407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Clr>
                <a:srgbClr val="008000"/>
              </a:buClr>
              <a:buFont typeface="Wingdings" charset="2"/>
              <a:buChar char="ü"/>
            </a:pPr>
            <a:r>
              <a:rPr lang="pt-BR" dirty="0"/>
              <a:t>PCH e bagaço já eram consideradas competitivas no Brasil, comparadas com as fontes convencionais, e mesmo assim foram beneficiadas com mecanismos de promoção de renováveis, como o PROINFA. A política se mostrou inócua, pois os empreendedores entenderam que poderiam obter maiores ganhos negociando energia no mercado livre (ACL)</a:t>
            </a:r>
            <a:r>
              <a:rPr lang="pt-BR" dirty="0" smtClean="0"/>
              <a:t>.</a:t>
            </a:r>
          </a:p>
          <a:p>
            <a:pPr marL="285750" indent="-285750">
              <a:lnSpc>
                <a:spcPct val="120000"/>
              </a:lnSpc>
              <a:buClr>
                <a:srgbClr val="008000"/>
              </a:buClr>
              <a:buFont typeface="Wingdings" charset="2"/>
              <a:buChar char="ü"/>
            </a:pPr>
            <a:r>
              <a:rPr lang="pt-BR" dirty="0"/>
              <a:t>A tecnologia para o aproveitamento de outras biomassas e do biogás </a:t>
            </a:r>
            <a:r>
              <a:rPr lang="pt-BR" dirty="0" smtClean="0"/>
              <a:t>embora possam ser competitivas, </a:t>
            </a:r>
            <a:r>
              <a:rPr lang="pt-BR" dirty="0"/>
              <a:t>nem sempre </a:t>
            </a:r>
            <a:r>
              <a:rPr lang="pt-BR" dirty="0" smtClean="0"/>
              <a:t>encontram recursos disponíveis </a:t>
            </a:r>
            <a:r>
              <a:rPr lang="pt-BR" dirty="0"/>
              <a:t>a um custo razoável, por conta da necessidade de uma logística adequada para trazer a fonte para ser utilizada na usina geradora.</a:t>
            </a:r>
          </a:p>
          <a:p>
            <a:pPr>
              <a:lnSpc>
                <a:spcPct val="120000"/>
              </a:lnSpc>
              <a:buClr>
                <a:srgbClr val="008000"/>
              </a:buClr>
            </a:pPr>
            <a:endParaRPr lang="pt-B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99" y="1227667"/>
            <a:ext cx="3481267" cy="25964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88" y="3990623"/>
            <a:ext cx="3499556" cy="26348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34655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28" y="764704"/>
            <a:ext cx="12030381" cy="5627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411111" y="1001889"/>
            <a:ext cx="7728181" cy="908720"/>
          </a:xfrm>
        </p:spPr>
        <p:txBody>
          <a:bodyPr>
            <a:normAutofit/>
          </a:bodyPr>
          <a:lstStyle/>
          <a:p>
            <a:r>
              <a:rPr lang="pt-BR" sz="2200" dirty="0" smtClean="0"/>
              <a:t>Consumo per capita 2011 (TEP) </a:t>
            </a:r>
            <a:r>
              <a:rPr lang="pt-BR" sz="2200" dirty="0" err="1" smtClean="0"/>
              <a:t>X</a:t>
            </a:r>
            <a:r>
              <a:rPr lang="pt-BR" sz="2200" dirty="0" smtClean="0"/>
              <a:t> IDH</a:t>
            </a:r>
            <a:endParaRPr lang="pt-BR" sz="2200" dirty="0"/>
          </a:p>
        </p:txBody>
      </p:sp>
    </p:spTree>
    <p:extLst>
      <p:ext uri="{BB962C8B-B14F-4D97-AF65-F5344CB8AC3E}">
        <p14:creationId xmlns="" xmlns:p14="http://schemas.microsoft.com/office/powerpoint/2010/main" val="253887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43" y="365126"/>
            <a:ext cx="12008557" cy="12999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z="2600" dirty="0" smtClean="0">
                <a:solidFill>
                  <a:srgbClr val="800000"/>
                </a:solidFill>
              </a:rPr>
              <a:t>Perspectivas </a:t>
            </a:r>
            <a:r>
              <a:rPr lang="pt-BR" sz="2600" dirty="0">
                <a:solidFill>
                  <a:srgbClr val="800000"/>
                </a:solidFill>
              </a:rPr>
              <a:t>de Geração a Partir de Fontes Renováveis no </a:t>
            </a:r>
            <a:r>
              <a:rPr lang="pt-BR" sz="2600" dirty="0" smtClean="0">
                <a:solidFill>
                  <a:srgbClr val="800000"/>
                </a:solidFill>
              </a:rPr>
              <a:t>Brasil</a:t>
            </a:r>
            <a:endParaRPr lang="en-US" sz="2600" dirty="0">
              <a:solidFill>
                <a:srgbClr val="8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7444" y="5224059"/>
            <a:ext cx="113453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pt-BR" dirty="0" smtClean="0"/>
              <a:t>Os mecanismos </a:t>
            </a:r>
            <a:r>
              <a:rPr lang="pt-BR" dirty="0"/>
              <a:t>de promoção adotados no Brasil foram bem sucedidos, de forma que tal tecnologia já é negociada atualmente a preços competitivos.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477" y="1500012"/>
            <a:ext cx="7848600" cy="3632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408021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dirty="0" err="1" smtClean="0">
                <a:solidFill>
                  <a:srgbClr val="800000"/>
                </a:solidFill>
              </a:rPr>
              <a:t>Considerações</a:t>
            </a:r>
            <a:r>
              <a:rPr lang="en-US" sz="2600" dirty="0" smtClean="0">
                <a:solidFill>
                  <a:srgbClr val="800000"/>
                </a:solidFill>
              </a:rPr>
              <a:t> </a:t>
            </a:r>
            <a:r>
              <a:rPr lang="en-US" sz="2600" dirty="0" err="1" smtClean="0">
                <a:solidFill>
                  <a:srgbClr val="800000"/>
                </a:solidFill>
              </a:rPr>
              <a:t>Finais</a:t>
            </a:r>
            <a:endParaRPr lang="en-US" sz="2600" dirty="0">
              <a:solidFill>
                <a:srgbClr val="8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2889" y="1340556"/>
            <a:ext cx="11938000" cy="72129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en-US" sz="2100" dirty="0" smtClean="0">
                <a:latin typeface="Calibri"/>
                <a:cs typeface="Calibri"/>
              </a:rPr>
              <a:t>No </a:t>
            </a:r>
            <a:r>
              <a:rPr lang="en-US" sz="2100" dirty="0" err="1" smtClean="0">
                <a:latin typeface="Calibri"/>
                <a:cs typeface="Calibri"/>
              </a:rPr>
              <a:t>caso</a:t>
            </a:r>
            <a:r>
              <a:rPr lang="en-US" sz="2100" dirty="0" smtClean="0">
                <a:latin typeface="Calibri"/>
                <a:cs typeface="Calibri"/>
              </a:rPr>
              <a:t> da solar, </a:t>
            </a:r>
            <a:r>
              <a:rPr lang="en-US" sz="2100" dirty="0" err="1">
                <a:latin typeface="Calibri"/>
                <a:cs typeface="Calibri"/>
              </a:rPr>
              <a:t>n</a:t>
            </a:r>
            <a:r>
              <a:rPr lang="en-US" sz="2100" dirty="0" err="1" smtClean="0">
                <a:latin typeface="Calibri"/>
                <a:cs typeface="Calibri"/>
              </a:rPr>
              <a:t>ão</a:t>
            </a:r>
            <a:r>
              <a:rPr lang="en-US" sz="2100" dirty="0" smtClean="0">
                <a:latin typeface="Calibri"/>
                <a:cs typeface="Calibri"/>
              </a:rPr>
              <a:t> </a:t>
            </a:r>
            <a:r>
              <a:rPr lang="en-US" sz="2100" dirty="0" err="1">
                <a:latin typeface="Calibri"/>
                <a:cs typeface="Calibri"/>
              </a:rPr>
              <a:t>há</a:t>
            </a:r>
            <a:r>
              <a:rPr lang="en-US" sz="2100" dirty="0">
                <a:latin typeface="Calibri"/>
                <a:cs typeface="Calibri"/>
              </a:rPr>
              <a:t> </a:t>
            </a:r>
            <a:r>
              <a:rPr lang="en-US" sz="2100" dirty="0" err="1">
                <a:latin typeface="Calibri"/>
                <a:cs typeface="Calibri"/>
              </a:rPr>
              <a:t>efetivas</a:t>
            </a:r>
            <a:r>
              <a:rPr lang="en-US" sz="2100" dirty="0">
                <a:latin typeface="Calibri"/>
                <a:cs typeface="Calibri"/>
              </a:rPr>
              <a:t> </a:t>
            </a:r>
            <a:r>
              <a:rPr lang="en-US" sz="2100" dirty="0" err="1">
                <a:latin typeface="Calibri"/>
                <a:cs typeface="Calibri"/>
              </a:rPr>
              <a:t>políticas</a:t>
            </a:r>
            <a:r>
              <a:rPr lang="en-US" sz="2100" dirty="0">
                <a:latin typeface="Calibri"/>
                <a:cs typeface="Calibri"/>
              </a:rPr>
              <a:t> de </a:t>
            </a:r>
            <a:r>
              <a:rPr lang="en-US" sz="2100" dirty="0" err="1">
                <a:latin typeface="Calibri"/>
                <a:cs typeface="Calibri"/>
              </a:rPr>
              <a:t>apoio</a:t>
            </a:r>
            <a:r>
              <a:rPr lang="en-US" sz="2100" dirty="0">
                <a:latin typeface="Calibri"/>
                <a:cs typeface="Calibri"/>
              </a:rPr>
              <a:t>, </a:t>
            </a:r>
            <a:r>
              <a:rPr lang="en-US" sz="2100" dirty="0" err="1">
                <a:latin typeface="Calibri"/>
                <a:cs typeface="Calibri"/>
              </a:rPr>
              <a:t>além</a:t>
            </a:r>
            <a:r>
              <a:rPr lang="en-US" sz="2100" dirty="0">
                <a:latin typeface="Calibri"/>
                <a:cs typeface="Calibri"/>
              </a:rPr>
              <a:t> da </a:t>
            </a:r>
            <a:r>
              <a:rPr lang="en-US" sz="2100" dirty="0" err="1" smtClean="0">
                <a:latin typeface="Calibri"/>
                <a:cs typeface="Calibri"/>
              </a:rPr>
              <a:t>compensação</a:t>
            </a:r>
            <a:r>
              <a:rPr lang="en-US" sz="2100" dirty="0" smtClean="0">
                <a:latin typeface="Calibri"/>
                <a:cs typeface="Calibri"/>
              </a:rPr>
              <a:t>.</a:t>
            </a:r>
            <a:r>
              <a:rPr lang="en-US" sz="2100" dirty="0">
                <a:latin typeface="Calibri"/>
                <a:cs typeface="Calibri"/>
              </a:rPr>
              <a:t> </a:t>
            </a:r>
            <a:r>
              <a:rPr lang="en-US" sz="2100" dirty="0" err="1" smtClean="0">
                <a:latin typeface="Calibri"/>
                <a:cs typeface="Calibri"/>
              </a:rPr>
              <a:t>Ação</a:t>
            </a:r>
            <a:r>
              <a:rPr lang="en-US" sz="2100" dirty="0" smtClean="0">
                <a:latin typeface="Calibri"/>
                <a:cs typeface="Calibri"/>
              </a:rPr>
              <a:t> </a:t>
            </a:r>
            <a:r>
              <a:rPr lang="en-US" sz="2100" dirty="0" err="1">
                <a:latin typeface="Calibri"/>
                <a:cs typeface="Calibri"/>
              </a:rPr>
              <a:t>regulatória</a:t>
            </a:r>
            <a:r>
              <a:rPr lang="en-US" sz="2100" dirty="0">
                <a:latin typeface="Calibri"/>
                <a:cs typeface="Calibri"/>
              </a:rPr>
              <a:t> da ANEEL: </a:t>
            </a:r>
            <a:r>
              <a:rPr lang="en-US" sz="2100" dirty="0" err="1">
                <a:latin typeface="Calibri"/>
                <a:cs typeface="Calibri"/>
              </a:rPr>
              <a:t>cautela</a:t>
            </a:r>
            <a:r>
              <a:rPr lang="en-US" sz="2100" dirty="0">
                <a:latin typeface="Calibri"/>
                <a:cs typeface="Calibri"/>
              </a:rPr>
              <a:t> e </a:t>
            </a:r>
            <a:r>
              <a:rPr lang="en-US" sz="2100" dirty="0" err="1">
                <a:latin typeface="Calibri"/>
                <a:cs typeface="Calibri"/>
              </a:rPr>
              <a:t>temporalidade</a:t>
            </a:r>
            <a:r>
              <a:rPr lang="en-US" sz="2100" dirty="0">
                <a:latin typeface="Calibri"/>
                <a:cs typeface="Calibri"/>
              </a:rPr>
              <a:t> (2017</a:t>
            </a:r>
            <a:r>
              <a:rPr lang="en-US" sz="2100" dirty="0" smtClean="0">
                <a:latin typeface="Calibri"/>
                <a:cs typeface="Calibri"/>
              </a:rPr>
              <a:t>)</a:t>
            </a:r>
          </a:p>
          <a:p>
            <a:pPr marL="342900" indent="-342900"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en-US" sz="2100" dirty="0" smtClean="0">
                <a:latin typeface="Calibri"/>
                <a:cs typeface="Calibri"/>
              </a:rPr>
              <a:t>A </a:t>
            </a:r>
            <a:r>
              <a:rPr lang="en-US" sz="2100" dirty="0" err="1" smtClean="0">
                <a:latin typeface="Calibri"/>
                <a:cs typeface="Calibri"/>
              </a:rPr>
              <a:t>comercialização</a:t>
            </a:r>
            <a:r>
              <a:rPr lang="en-US" sz="2100" dirty="0" smtClean="0">
                <a:latin typeface="Calibri"/>
                <a:cs typeface="Calibri"/>
              </a:rPr>
              <a:t> da </a:t>
            </a:r>
            <a:r>
              <a:rPr lang="en-US" sz="2100" dirty="0" err="1" smtClean="0">
                <a:latin typeface="Calibri"/>
                <a:cs typeface="Calibri"/>
              </a:rPr>
              <a:t>energia</a:t>
            </a:r>
            <a:r>
              <a:rPr lang="en-US" sz="2100" dirty="0" smtClean="0">
                <a:latin typeface="Calibri"/>
                <a:cs typeface="Calibri"/>
              </a:rPr>
              <a:t> </a:t>
            </a:r>
            <a:r>
              <a:rPr lang="en-US" sz="2100" dirty="0" err="1" smtClean="0">
                <a:latin typeface="Calibri"/>
                <a:cs typeface="Calibri"/>
              </a:rPr>
              <a:t>atualmente</a:t>
            </a:r>
            <a:r>
              <a:rPr lang="en-US" sz="2100" dirty="0" smtClean="0">
                <a:latin typeface="Calibri"/>
                <a:cs typeface="Calibri"/>
              </a:rPr>
              <a:t> </a:t>
            </a:r>
            <a:r>
              <a:rPr lang="en-US" sz="2100" dirty="0" err="1" smtClean="0">
                <a:latin typeface="Calibri"/>
                <a:cs typeface="Calibri"/>
              </a:rPr>
              <a:t>baseada</a:t>
            </a:r>
            <a:r>
              <a:rPr lang="en-US" sz="2100" dirty="0" smtClean="0">
                <a:latin typeface="Calibri"/>
                <a:cs typeface="Calibri"/>
              </a:rPr>
              <a:t> </a:t>
            </a:r>
            <a:r>
              <a:rPr lang="en-US" sz="2100" dirty="0" err="1" smtClean="0">
                <a:latin typeface="Calibri"/>
                <a:cs typeface="Calibri"/>
              </a:rPr>
              <a:t>na</a:t>
            </a:r>
            <a:r>
              <a:rPr lang="en-US" sz="2100" dirty="0" smtClean="0">
                <a:latin typeface="Calibri"/>
                <a:cs typeface="Calibri"/>
              </a:rPr>
              <a:t> </a:t>
            </a:r>
            <a:r>
              <a:rPr lang="en-US" sz="2100" dirty="0" err="1" smtClean="0">
                <a:latin typeface="Calibri"/>
                <a:cs typeface="Calibri"/>
              </a:rPr>
              <a:t>venda</a:t>
            </a:r>
            <a:r>
              <a:rPr lang="en-US" sz="2100" dirty="0" smtClean="0">
                <a:latin typeface="Calibri"/>
                <a:cs typeface="Calibri"/>
              </a:rPr>
              <a:t> de KWh </a:t>
            </a:r>
            <a:r>
              <a:rPr lang="en-US" sz="2100" dirty="0" err="1" smtClean="0">
                <a:latin typeface="Calibri"/>
                <a:cs typeface="Calibri"/>
              </a:rPr>
              <a:t>não</a:t>
            </a:r>
            <a:r>
              <a:rPr lang="en-US" sz="2100" dirty="0" smtClean="0">
                <a:latin typeface="Calibri"/>
                <a:cs typeface="Calibri"/>
              </a:rPr>
              <a:t> </a:t>
            </a:r>
            <a:r>
              <a:rPr lang="en-US" sz="2100" dirty="0" err="1" smtClean="0">
                <a:latin typeface="Calibri"/>
                <a:cs typeface="Calibri"/>
              </a:rPr>
              <a:t>remunera</a:t>
            </a:r>
            <a:r>
              <a:rPr lang="en-US" sz="2100" dirty="0" smtClean="0">
                <a:latin typeface="Calibri"/>
                <a:cs typeface="Calibri"/>
              </a:rPr>
              <a:t> </a:t>
            </a:r>
            <a:r>
              <a:rPr lang="en-US" sz="2100" dirty="0" err="1" smtClean="0">
                <a:latin typeface="Calibri"/>
                <a:cs typeface="Calibri"/>
              </a:rPr>
              <a:t>adequadamente</a:t>
            </a:r>
            <a:r>
              <a:rPr lang="en-US" sz="2100" dirty="0" smtClean="0">
                <a:latin typeface="Calibri"/>
                <a:cs typeface="Calibri"/>
              </a:rPr>
              <a:t> </a:t>
            </a:r>
            <a:r>
              <a:rPr lang="en-US" sz="2100" dirty="0" err="1" smtClean="0">
                <a:latin typeface="Calibri"/>
                <a:cs typeface="Calibri"/>
              </a:rPr>
              <a:t>investimentos</a:t>
            </a:r>
            <a:r>
              <a:rPr lang="en-US" sz="2100" dirty="0" smtClean="0">
                <a:latin typeface="Calibri"/>
                <a:cs typeface="Calibri"/>
              </a:rPr>
              <a:t> </a:t>
            </a:r>
            <a:r>
              <a:rPr lang="en-US" sz="2100" dirty="0" err="1" smtClean="0">
                <a:latin typeface="Calibri"/>
                <a:cs typeface="Calibri"/>
              </a:rPr>
              <a:t>em</a:t>
            </a:r>
            <a:r>
              <a:rPr lang="en-US" sz="2100" dirty="0" smtClean="0">
                <a:latin typeface="Calibri"/>
                <a:cs typeface="Calibri"/>
              </a:rPr>
              <a:t> </a:t>
            </a:r>
            <a:r>
              <a:rPr lang="en-US" sz="2100" dirty="0" err="1" smtClean="0">
                <a:latin typeface="Calibri"/>
                <a:cs typeface="Calibri"/>
              </a:rPr>
              <a:t>flexibilidade</a:t>
            </a:r>
            <a:r>
              <a:rPr lang="en-US" sz="2100" dirty="0" smtClean="0">
                <a:latin typeface="Calibri"/>
                <a:cs typeface="Calibri"/>
              </a:rPr>
              <a:t>. </a:t>
            </a:r>
          </a:p>
          <a:p>
            <a:pPr marL="342900" indent="-342900"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en-US" sz="2100" dirty="0" err="1" smtClean="0">
                <a:latin typeface="Calibri"/>
                <a:cs typeface="Calibri"/>
              </a:rPr>
              <a:t>Empreendimentos</a:t>
            </a:r>
            <a:r>
              <a:rPr lang="en-US" sz="2100" dirty="0" smtClean="0">
                <a:latin typeface="Calibri"/>
                <a:cs typeface="Calibri"/>
              </a:rPr>
              <a:t> </a:t>
            </a:r>
            <a:r>
              <a:rPr lang="en-US" sz="2100" dirty="0" err="1" smtClean="0">
                <a:latin typeface="Calibri"/>
                <a:cs typeface="Calibri"/>
              </a:rPr>
              <a:t>capazes</a:t>
            </a:r>
            <a:r>
              <a:rPr lang="en-US" sz="2100" dirty="0" smtClean="0">
                <a:latin typeface="Calibri"/>
                <a:cs typeface="Calibri"/>
              </a:rPr>
              <a:t> de </a:t>
            </a:r>
            <a:r>
              <a:rPr lang="en-US" sz="2100" dirty="0" err="1" smtClean="0">
                <a:latin typeface="Calibri"/>
                <a:cs typeface="Calibri"/>
              </a:rPr>
              <a:t>aumentar</a:t>
            </a:r>
            <a:r>
              <a:rPr lang="en-US" sz="2100" dirty="0" smtClean="0">
                <a:latin typeface="Calibri"/>
                <a:cs typeface="Calibri"/>
              </a:rPr>
              <a:t> a </a:t>
            </a:r>
            <a:r>
              <a:rPr lang="en-US" sz="2100" dirty="0" err="1" smtClean="0">
                <a:latin typeface="Calibri"/>
                <a:cs typeface="Calibri"/>
              </a:rPr>
              <a:t>capacidade</a:t>
            </a:r>
            <a:r>
              <a:rPr lang="en-US" sz="2100" dirty="0" smtClean="0">
                <a:latin typeface="Calibri"/>
                <a:cs typeface="Calibri"/>
              </a:rPr>
              <a:t> do </a:t>
            </a:r>
            <a:r>
              <a:rPr lang="en-US" sz="2100" dirty="0" err="1" smtClean="0">
                <a:latin typeface="Calibri"/>
                <a:cs typeface="Calibri"/>
              </a:rPr>
              <a:t>sistema</a:t>
            </a:r>
            <a:r>
              <a:rPr lang="en-US" sz="2100" dirty="0" smtClean="0">
                <a:latin typeface="Calibri"/>
                <a:cs typeface="Calibri"/>
              </a:rPr>
              <a:t> </a:t>
            </a:r>
            <a:r>
              <a:rPr lang="en-US" sz="2100" dirty="0" err="1" smtClean="0">
                <a:latin typeface="Calibri"/>
                <a:cs typeface="Calibri"/>
              </a:rPr>
              <a:t>deveriam</a:t>
            </a:r>
            <a:r>
              <a:rPr lang="en-US" sz="2100" dirty="0" smtClean="0">
                <a:latin typeface="Calibri"/>
                <a:cs typeface="Calibri"/>
              </a:rPr>
              <a:t> </a:t>
            </a:r>
            <a:r>
              <a:rPr lang="en-US" sz="2100" dirty="0" err="1" smtClean="0">
                <a:latin typeface="Calibri"/>
                <a:cs typeface="Calibri"/>
              </a:rPr>
              <a:t>ser</a:t>
            </a:r>
            <a:r>
              <a:rPr lang="en-US" sz="2100" dirty="0" smtClean="0">
                <a:latin typeface="Calibri"/>
                <a:cs typeface="Calibri"/>
              </a:rPr>
              <a:t> </a:t>
            </a:r>
            <a:r>
              <a:rPr lang="en-US" sz="2100" dirty="0" err="1" smtClean="0">
                <a:latin typeface="Calibri"/>
                <a:cs typeface="Calibri"/>
              </a:rPr>
              <a:t>incentivados</a:t>
            </a:r>
            <a:endParaRPr lang="en-US" sz="2100" dirty="0" smtClean="0">
              <a:latin typeface="Calibri"/>
              <a:cs typeface="Calibri"/>
            </a:endParaRPr>
          </a:p>
          <a:p>
            <a:pPr marL="342900" indent="-342900"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en-US" sz="2100" dirty="0" err="1" smtClean="0">
                <a:latin typeface="Calibri"/>
                <a:cs typeface="Calibri"/>
              </a:rPr>
              <a:t>Os</a:t>
            </a:r>
            <a:r>
              <a:rPr lang="en-US" sz="2100" dirty="0" smtClean="0">
                <a:latin typeface="Calibri"/>
                <a:cs typeface="Calibri"/>
              </a:rPr>
              <a:t> </a:t>
            </a:r>
            <a:r>
              <a:rPr lang="en-US" sz="2100" dirty="0" err="1" smtClean="0">
                <a:latin typeface="Calibri"/>
                <a:cs typeface="Calibri"/>
              </a:rPr>
              <a:t>impactos</a:t>
            </a:r>
            <a:r>
              <a:rPr lang="en-US" sz="2100" dirty="0" smtClean="0">
                <a:latin typeface="Calibri"/>
                <a:cs typeface="Calibri"/>
              </a:rPr>
              <a:t> do </a:t>
            </a:r>
            <a:r>
              <a:rPr lang="en-US" sz="2100" dirty="0" err="1" smtClean="0">
                <a:latin typeface="Calibri"/>
                <a:cs typeface="Calibri"/>
              </a:rPr>
              <a:t>aumento</a:t>
            </a:r>
            <a:r>
              <a:rPr lang="en-US" sz="2100" dirty="0" smtClean="0">
                <a:latin typeface="Calibri"/>
                <a:cs typeface="Calibri"/>
              </a:rPr>
              <a:t> da </a:t>
            </a:r>
            <a:r>
              <a:rPr lang="en-US" sz="2100" dirty="0" err="1" smtClean="0">
                <a:latin typeface="Calibri"/>
                <a:cs typeface="Calibri"/>
              </a:rPr>
              <a:t>geração</a:t>
            </a:r>
            <a:r>
              <a:rPr lang="en-US" sz="2100" dirty="0" smtClean="0">
                <a:latin typeface="Calibri"/>
                <a:cs typeface="Calibri"/>
              </a:rPr>
              <a:t> </a:t>
            </a:r>
            <a:r>
              <a:rPr lang="en-US" sz="2100" dirty="0" err="1" smtClean="0">
                <a:latin typeface="Calibri"/>
                <a:cs typeface="Calibri"/>
              </a:rPr>
              <a:t>intermitente</a:t>
            </a:r>
            <a:r>
              <a:rPr lang="en-US" sz="2100" dirty="0" smtClean="0">
                <a:latin typeface="Calibri"/>
                <a:cs typeface="Calibri"/>
              </a:rPr>
              <a:t> e </a:t>
            </a:r>
            <a:r>
              <a:rPr lang="en-US" sz="2100" dirty="0" err="1" smtClean="0">
                <a:latin typeface="Calibri"/>
                <a:cs typeface="Calibri"/>
              </a:rPr>
              <a:t>agravamento</a:t>
            </a:r>
            <a:r>
              <a:rPr lang="en-US" sz="2100" dirty="0" smtClean="0">
                <a:latin typeface="Calibri"/>
                <a:cs typeface="Calibri"/>
              </a:rPr>
              <a:t> da </a:t>
            </a:r>
            <a:r>
              <a:rPr lang="en-US" sz="2100" dirty="0" err="1" smtClean="0">
                <a:latin typeface="Calibri"/>
                <a:cs typeface="Calibri"/>
              </a:rPr>
              <a:t>geração</a:t>
            </a:r>
            <a:r>
              <a:rPr lang="en-US" sz="2100" dirty="0" smtClean="0">
                <a:latin typeface="Calibri"/>
                <a:cs typeface="Calibri"/>
              </a:rPr>
              <a:t> </a:t>
            </a:r>
            <a:r>
              <a:rPr lang="en-US" sz="2100" dirty="0" err="1" smtClean="0">
                <a:latin typeface="Calibri"/>
                <a:cs typeface="Calibri"/>
              </a:rPr>
              <a:t>estocástica</a:t>
            </a:r>
            <a:r>
              <a:rPr lang="en-US" sz="2100" dirty="0" smtClean="0">
                <a:latin typeface="Calibri"/>
                <a:cs typeface="Calibri"/>
              </a:rPr>
              <a:t> (</a:t>
            </a:r>
            <a:r>
              <a:rPr lang="en-US" sz="2100" dirty="0" err="1" smtClean="0">
                <a:latin typeface="Calibri"/>
                <a:cs typeface="Calibri"/>
              </a:rPr>
              <a:t>cada</a:t>
            </a:r>
            <a:r>
              <a:rPr lang="en-US" sz="2100" dirty="0" smtClean="0">
                <a:latin typeface="Calibri"/>
                <a:cs typeface="Calibri"/>
              </a:rPr>
              <a:t> </a:t>
            </a:r>
            <a:r>
              <a:rPr lang="en-US" sz="2100" dirty="0" err="1" smtClean="0">
                <a:latin typeface="Calibri"/>
                <a:cs typeface="Calibri"/>
              </a:rPr>
              <a:t>vez</a:t>
            </a:r>
            <a:r>
              <a:rPr lang="en-US" sz="2100" dirty="0" smtClean="0">
                <a:latin typeface="Calibri"/>
                <a:cs typeface="Calibri"/>
              </a:rPr>
              <a:t> </a:t>
            </a:r>
            <a:r>
              <a:rPr lang="en-US" sz="2100" dirty="0" err="1" smtClean="0">
                <a:latin typeface="Calibri"/>
                <a:cs typeface="Calibri"/>
              </a:rPr>
              <a:t>mais</a:t>
            </a:r>
            <a:r>
              <a:rPr lang="en-US" sz="2100" dirty="0" smtClean="0">
                <a:latin typeface="Calibri"/>
                <a:cs typeface="Calibri"/>
              </a:rPr>
              <a:t> </a:t>
            </a:r>
            <a:r>
              <a:rPr lang="en-US" sz="2100" dirty="0" err="1" smtClean="0">
                <a:latin typeface="Calibri"/>
                <a:cs typeface="Calibri"/>
              </a:rPr>
              <a:t>dependente</a:t>
            </a:r>
            <a:r>
              <a:rPr lang="en-US" sz="2100" dirty="0" smtClean="0">
                <a:latin typeface="Calibri"/>
                <a:cs typeface="Calibri"/>
              </a:rPr>
              <a:t> das </a:t>
            </a:r>
            <a:r>
              <a:rPr lang="en-US" sz="2100" dirty="0" err="1" smtClean="0">
                <a:latin typeface="Calibri"/>
                <a:cs typeface="Calibri"/>
              </a:rPr>
              <a:t>condições</a:t>
            </a:r>
            <a:r>
              <a:rPr lang="en-US" sz="2100" dirty="0" smtClean="0">
                <a:latin typeface="Calibri"/>
                <a:cs typeface="Calibri"/>
              </a:rPr>
              <a:t> </a:t>
            </a:r>
            <a:r>
              <a:rPr lang="en-US" sz="2100" dirty="0" err="1" smtClean="0">
                <a:latin typeface="Calibri"/>
                <a:cs typeface="Calibri"/>
              </a:rPr>
              <a:t>hidrológicas</a:t>
            </a:r>
            <a:r>
              <a:rPr lang="en-US" sz="2100" dirty="0" smtClean="0">
                <a:latin typeface="Calibri"/>
                <a:cs typeface="Calibri"/>
              </a:rPr>
              <a:t>) </a:t>
            </a:r>
            <a:r>
              <a:rPr lang="en-US" sz="2100" dirty="0" err="1" smtClean="0">
                <a:latin typeface="Calibri"/>
                <a:cs typeface="Calibri"/>
              </a:rPr>
              <a:t>impõem</a:t>
            </a:r>
            <a:r>
              <a:rPr lang="en-US" sz="2100" dirty="0" smtClean="0">
                <a:latin typeface="Calibri"/>
                <a:cs typeface="Calibri"/>
              </a:rPr>
              <a:t> </a:t>
            </a:r>
            <a:r>
              <a:rPr lang="en-US" sz="2100" dirty="0" err="1" smtClean="0">
                <a:latin typeface="Calibri"/>
                <a:cs typeface="Calibri"/>
              </a:rPr>
              <a:t>maior</a:t>
            </a:r>
            <a:r>
              <a:rPr lang="en-US" sz="2100" dirty="0" smtClean="0">
                <a:latin typeface="Calibri"/>
                <a:cs typeface="Calibri"/>
              </a:rPr>
              <a:t> </a:t>
            </a:r>
            <a:r>
              <a:rPr lang="en-US" sz="2100" dirty="0" err="1" smtClean="0">
                <a:latin typeface="Calibri"/>
                <a:cs typeface="Calibri"/>
              </a:rPr>
              <a:t>complexidade</a:t>
            </a:r>
            <a:r>
              <a:rPr lang="en-US" sz="2100" dirty="0" smtClean="0">
                <a:latin typeface="Calibri"/>
                <a:cs typeface="Calibri"/>
              </a:rPr>
              <a:t> </a:t>
            </a:r>
            <a:r>
              <a:rPr lang="en-US" sz="2100" dirty="0" err="1" smtClean="0">
                <a:latin typeface="Calibri"/>
                <a:cs typeface="Calibri"/>
              </a:rPr>
              <a:t>à</a:t>
            </a:r>
            <a:r>
              <a:rPr lang="en-US" sz="2100" dirty="0" smtClean="0">
                <a:latin typeface="Calibri"/>
                <a:cs typeface="Calibri"/>
              </a:rPr>
              <a:t> </a:t>
            </a:r>
            <a:r>
              <a:rPr lang="en-US" sz="2100" dirty="0" err="1" smtClean="0">
                <a:latin typeface="Calibri"/>
                <a:cs typeface="Calibri"/>
              </a:rPr>
              <a:t>operação</a:t>
            </a:r>
            <a:r>
              <a:rPr lang="en-US" sz="2100" dirty="0" smtClean="0">
                <a:latin typeface="Calibri"/>
                <a:cs typeface="Calibri"/>
              </a:rPr>
              <a:t> do SIN </a:t>
            </a:r>
          </a:p>
          <a:p>
            <a:pPr marL="342900" indent="-342900"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en-US" sz="2100" dirty="0" err="1" smtClean="0">
                <a:latin typeface="Calibri"/>
                <a:cs typeface="Calibri"/>
              </a:rPr>
              <a:t>Maiores</a:t>
            </a:r>
            <a:r>
              <a:rPr lang="en-US" sz="2100" dirty="0" smtClean="0">
                <a:latin typeface="Calibri"/>
                <a:cs typeface="Calibri"/>
              </a:rPr>
              <a:t> </a:t>
            </a:r>
            <a:r>
              <a:rPr lang="en-US" sz="2100" dirty="0" err="1" smtClean="0">
                <a:latin typeface="Calibri"/>
                <a:cs typeface="Calibri"/>
              </a:rPr>
              <a:t>flutuações</a:t>
            </a:r>
            <a:r>
              <a:rPr lang="en-US" sz="2100" dirty="0" smtClean="0">
                <a:latin typeface="Calibri"/>
                <a:cs typeface="Calibri"/>
              </a:rPr>
              <a:t> </a:t>
            </a:r>
            <a:r>
              <a:rPr lang="en-US" sz="2100" dirty="0" err="1" smtClean="0">
                <a:latin typeface="Calibri"/>
                <a:cs typeface="Calibri"/>
              </a:rPr>
              <a:t>na</a:t>
            </a:r>
            <a:r>
              <a:rPr lang="en-US" sz="2100" dirty="0" smtClean="0">
                <a:latin typeface="Calibri"/>
                <a:cs typeface="Calibri"/>
              </a:rPr>
              <a:t> </a:t>
            </a:r>
            <a:r>
              <a:rPr lang="en-US" sz="2100" dirty="0" err="1" smtClean="0">
                <a:latin typeface="Calibri"/>
                <a:cs typeface="Calibri"/>
              </a:rPr>
              <a:t>carga</a:t>
            </a:r>
            <a:r>
              <a:rPr lang="en-US" sz="2100" dirty="0" smtClean="0">
                <a:latin typeface="Calibri"/>
                <a:cs typeface="Calibri"/>
              </a:rPr>
              <a:t> e </a:t>
            </a:r>
            <a:r>
              <a:rPr lang="en-US" sz="2100" dirty="0" err="1" smtClean="0">
                <a:latin typeface="Calibri"/>
                <a:cs typeface="Calibri"/>
              </a:rPr>
              <a:t>na</a:t>
            </a:r>
            <a:r>
              <a:rPr lang="en-US" sz="2100" dirty="0" smtClean="0">
                <a:latin typeface="Calibri"/>
                <a:cs typeface="Calibri"/>
              </a:rPr>
              <a:t> </a:t>
            </a:r>
            <a:r>
              <a:rPr lang="en-US" sz="2100" dirty="0" err="1" smtClean="0">
                <a:latin typeface="Calibri"/>
                <a:cs typeface="Calibri"/>
              </a:rPr>
              <a:t>geração</a:t>
            </a:r>
            <a:r>
              <a:rPr lang="en-US" sz="2100" dirty="0" smtClean="0">
                <a:latin typeface="Calibri"/>
                <a:cs typeface="Calibri"/>
              </a:rPr>
              <a:t> </a:t>
            </a:r>
            <a:r>
              <a:rPr lang="en-US" sz="2100" dirty="0" err="1" smtClean="0">
                <a:latin typeface="Calibri"/>
                <a:cs typeface="Calibri"/>
              </a:rPr>
              <a:t>requerem</a:t>
            </a:r>
            <a:r>
              <a:rPr lang="en-US" sz="2100" dirty="0" smtClean="0">
                <a:latin typeface="Calibri"/>
                <a:cs typeface="Calibri"/>
              </a:rPr>
              <a:t> </a:t>
            </a:r>
            <a:r>
              <a:rPr lang="en-US" sz="2100" dirty="0" err="1" smtClean="0">
                <a:latin typeface="Calibri"/>
                <a:cs typeface="Calibri"/>
              </a:rPr>
              <a:t>maior</a:t>
            </a:r>
            <a:r>
              <a:rPr lang="en-US" sz="2100" dirty="0" smtClean="0">
                <a:latin typeface="Calibri"/>
                <a:cs typeface="Calibri"/>
              </a:rPr>
              <a:t> </a:t>
            </a:r>
            <a:r>
              <a:rPr lang="en-US" sz="2100" dirty="0" err="1" smtClean="0">
                <a:latin typeface="Calibri"/>
                <a:cs typeface="Calibri"/>
              </a:rPr>
              <a:t>flexibilidade</a:t>
            </a:r>
            <a:r>
              <a:rPr lang="en-US" sz="2100" dirty="0" smtClean="0">
                <a:latin typeface="Calibri"/>
                <a:cs typeface="Calibri"/>
              </a:rPr>
              <a:t> do </a:t>
            </a:r>
            <a:r>
              <a:rPr lang="en-US" sz="2100" dirty="0" err="1" smtClean="0">
                <a:latin typeface="Calibri"/>
                <a:cs typeface="Calibri"/>
              </a:rPr>
              <a:t>sistema</a:t>
            </a:r>
            <a:endParaRPr lang="en-US" sz="2100" dirty="0" smtClean="0">
              <a:latin typeface="Calibri"/>
              <a:cs typeface="Calibri"/>
            </a:endParaRPr>
          </a:p>
          <a:p>
            <a:pPr marL="342900" indent="-342900"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en-US" sz="2100" dirty="0" err="1" smtClean="0">
                <a:latin typeface="Calibri"/>
                <a:cs typeface="Calibri"/>
              </a:rPr>
              <a:t>Necessidade</a:t>
            </a:r>
            <a:r>
              <a:rPr lang="en-US" sz="2100" dirty="0" smtClean="0">
                <a:latin typeface="Calibri"/>
                <a:cs typeface="Calibri"/>
              </a:rPr>
              <a:t> de </a:t>
            </a:r>
            <a:r>
              <a:rPr lang="en-US" sz="2100" dirty="0" err="1" smtClean="0">
                <a:latin typeface="Calibri"/>
                <a:cs typeface="Calibri"/>
              </a:rPr>
              <a:t>adaptação</a:t>
            </a:r>
            <a:r>
              <a:rPr lang="en-US" sz="2100" dirty="0" smtClean="0">
                <a:latin typeface="Calibri"/>
                <a:cs typeface="Calibri"/>
              </a:rPr>
              <a:t> do </a:t>
            </a:r>
            <a:r>
              <a:rPr lang="en-US" sz="2100" dirty="0" err="1" smtClean="0">
                <a:latin typeface="Calibri"/>
                <a:cs typeface="Calibri"/>
              </a:rPr>
              <a:t>Planejamento</a:t>
            </a:r>
            <a:r>
              <a:rPr lang="en-US" sz="2100" dirty="0" smtClean="0">
                <a:latin typeface="Calibri"/>
                <a:cs typeface="Calibri"/>
              </a:rPr>
              <a:t> da </a:t>
            </a:r>
            <a:r>
              <a:rPr lang="en-US" sz="2100" dirty="0" err="1" smtClean="0">
                <a:latin typeface="Calibri"/>
                <a:cs typeface="Calibri"/>
              </a:rPr>
              <a:t>operação</a:t>
            </a:r>
            <a:r>
              <a:rPr lang="en-US" sz="2100" dirty="0" smtClean="0">
                <a:latin typeface="Calibri"/>
                <a:cs typeface="Calibri"/>
              </a:rPr>
              <a:t> e </a:t>
            </a:r>
            <a:r>
              <a:rPr lang="en-US" sz="2100" dirty="0" err="1" smtClean="0">
                <a:latin typeface="Calibri"/>
                <a:cs typeface="Calibri"/>
              </a:rPr>
              <a:t>também</a:t>
            </a:r>
            <a:r>
              <a:rPr lang="en-US" sz="2100" dirty="0" smtClean="0">
                <a:latin typeface="Calibri"/>
                <a:cs typeface="Calibri"/>
              </a:rPr>
              <a:t> do </a:t>
            </a:r>
            <a:r>
              <a:rPr lang="en-US" sz="2100" dirty="0" err="1" smtClean="0">
                <a:latin typeface="Calibri"/>
                <a:cs typeface="Calibri"/>
              </a:rPr>
              <a:t>plabejamento</a:t>
            </a:r>
            <a:r>
              <a:rPr lang="en-US" sz="2100" dirty="0" smtClean="0">
                <a:latin typeface="Calibri"/>
                <a:cs typeface="Calibri"/>
              </a:rPr>
              <a:t> da </a:t>
            </a:r>
            <a:r>
              <a:rPr lang="en-US" sz="2100" dirty="0" err="1" smtClean="0">
                <a:latin typeface="Calibri"/>
                <a:cs typeface="Calibri"/>
              </a:rPr>
              <a:t>expansão</a:t>
            </a:r>
            <a:r>
              <a:rPr lang="en-US" sz="2100" dirty="0" smtClean="0">
                <a:latin typeface="Calibri"/>
                <a:cs typeface="Calibri"/>
              </a:rPr>
              <a:t> a </a:t>
            </a:r>
            <a:r>
              <a:rPr lang="en-US" sz="2100" dirty="0" err="1" smtClean="0">
                <a:latin typeface="Calibri"/>
                <a:cs typeface="Calibri"/>
              </a:rPr>
              <a:t>fim</a:t>
            </a:r>
            <a:r>
              <a:rPr lang="en-US" sz="2100" dirty="0" smtClean="0">
                <a:latin typeface="Calibri"/>
                <a:cs typeface="Calibri"/>
              </a:rPr>
              <a:t> de </a:t>
            </a:r>
            <a:r>
              <a:rPr lang="en-US" sz="2100" dirty="0" err="1" smtClean="0">
                <a:latin typeface="Calibri"/>
                <a:cs typeface="Calibri"/>
              </a:rPr>
              <a:t>valorar</a:t>
            </a:r>
            <a:r>
              <a:rPr lang="en-US" sz="2100" dirty="0" smtClean="0">
                <a:latin typeface="Calibri"/>
                <a:cs typeface="Calibri"/>
              </a:rPr>
              <a:t> </a:t>
            </a:r>
            <a:r>
              <a:rPr lang="en-US" sz="2100" dirty="0" err="1" smtClean="0">
                <a:latin typeface="Calibri"/>
                <a:cs typeface="Calibri"/>
              </a:rPr>
              <a:t>corretamente</a:t>
            </a:r>
            <a:r>
              <a:rPr lang="en-US" sz="2100" dirty="0" smtClean="0">
                <a:latin typeface="Calibri"/>
                <a:cs typeface="Calibri"/>
              </a:rPr>
              <a:t> a </a:t>
            </a:r>
            <a:r>
              <a:rPr lang="en-US" sz="2100" dirty="0" err="1" smtClean="0">
                <a:latin typeface="Calibri"/>
                <a:cs typeface="Calibri"/>
              </a:rPr>
              <a:t>flexibilidade</a:t>
            </a:r>
            <a:endParaRPr lang="en-US" sz="2100" dirty="0" smtClean="0">
              <a:latin typeface="Calibri"/>
              <a:cs typeface="Calibri"/>
            </a:endParaRPr>
          </a:p>
          <a:p>
            <a:pPr marL="342900" indent="-342900"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en-US" sz="2100" dirty="0" smtClean="0">
                <a:latin typeface="Calibri"/>
                <a:cs typeface="Calibri"/>
              </a:rPr>
              <a:t>A </a:t>
            </a:r>
            <a:r>
              <a:rPr lang="en-US" sz="2100" dirty="0" err="1" smtClean="0">
                <a:latin typeface="Calibri"/>
                <a:cs typeface="Calibri"/>
              </a:rPr>
              <a:t>competitividade</a:t>
            </a:r>
            <a:r>
              <a:rPr lang="en-US" sz="2100" dirty="0" smtClean="0">
                <a:latin typeface="Calibri"/>
                <a:cs typeface="Calibri"/>
              </a:rPr>
              <a:t> das </a:t>
            </a:r>
            <a:r>
              <a:rPr lang="en-US" sz="2100" dirty="0" err="1" smtClean="0">
                <a:latin typeface="Calibri"/>
                <a:cs typeface="Calibri"/>
              </a:rPr>
              <a:t>fontes</a:t>
            </a:r>
            <a:r>
              <a:rPr lang="en-US" sz="2100" dirty="0" smtClean="0">
                <a:latin typeface="Calibri"/>
                <a:cs typeface="Calibri"/>
              </a:rPr>
              <a:t> </a:t>
            </a:r>
            <a:r>
              <a:rPr lang="en-US" sz="2100" dirty="0" err="1" smtClean="0">
                <a:latin typeface="Calibri"/>
                <a:cs typeface="Calibri"/>
              </a:rPr>
              <a:t>renováveis</a:t>
            </a:r>
            <a:r>
              <a:rPr lang="en-US" sz="2100" dirty="0" smtClean="0">
                <a:latin typeface="Calibri"/>
                <a:cs typeface="Calibri"/>
              </a:rPr>
              <a:t> </a:t>
            </a:r>
            <a:r>
              <a:rPr lang="en-US" sz="2100" dirty="0" err="1" smtClean="0">
                <a:latin typeface="Calibri"/>
                <a:cs typeface="Calibri"/>
              </a:rPr>
              <a:t>depende</a:t>
            </a:r>
            <a:r>
              <a:rPr lang="en-US" sz="2100" dirty="0" smtClean="0">
                <a:latin typeface="Calibri"/>
                <a:cs typeface="Calibri"/>
              </a:rPr>
              <a:t> da </a:t>
            </a:r>
            <a:r>
              <a:rPr lang="en-US" sz="2100" dirty="0" err="1" smtClean="0">
                <a:latin typeface="Calibri"/>
                <a:cs typeface="Calibri"/>
              </a:rPr>
              <a:t>correta</a:t>
            </a:r>
            <a:r>
              <a:rPr lang="en-US" sz="2100" dirty="0" smtClean="0">
                <a:latin typeface="Calibri"/>
                <a:cs typeface="Calibri"/>
              </a:rPr>
              <a:t> </a:t>
            </a:r>
            <a:r>
              <a:rPr lang="en-US" sz="2100" dirty="0" err="1" smtClean="0">
                <a:latin typeface="Calibri"/>
                <a:cs typeface="Calibri"/>
              </a:rPr>
              <a:t>precificação</a:t>
            </a:r>
            <a:r>
              <a:rPr lang="en-US" sz="2100" dirty="0" smtClean="0">
                <a:latin typeface="Calibri"/>
                <a:cs typeface="Calibri"/>
              </a:rPr>
              <a:t> da </a:t>
            </a:r>
            <a:r>
              <a:rPr lang="en-US" sz="2100" dirty="0" err="1" smtClean="0">
                <a:latin typeface="Calibri"/>
                <a:cs typeface="Calibri"/>
              </a:rPr>
              <a:t>energia</a:t>
            </a:r>
            <a:r>
              <a:rPr lang="en-US" sz="2100" dirty="0" smtClean="0">
                <a:latin typeface="Calibri"/>
                <a:cs typeface="Calibri"/>
              </a:rPr>
              <a:t>, de </a:t>
            </a:r>
            <a:r>
              <a:rPr lang="en-US" sz="2100" dirty="0" err="1" smtClean="0">
                <a:latin typeface="Calibri"/>
                <a:cs typeface="Calibri"/>
              </a:rPr>
              <a:t>recursos</a:t>
            </a:r>
            <a:r>
              <a:rPr lang="en-US" sz="2100" dirty="0" smtClean="0">
                <a:latin typeface="Calibri"/>
                <a:cs typeface="Calibri"/>
              </a:rPr>
              <a:t> </a:t>
            </a:r>
            <a:r>
              <a:rPr lang="en-US" sz="2100" dirty="0" err="1" smtClean="0">
                <a:latin typeface="Calibri"/>
                <a:cs typeface="Calibri"/>
              </a:rPr>
              <a:t>financeiros</a:t>
            </a:r>
            <a:r>
              <a:rPr lang="en-US" sz="2100" dirty="0" smtClean="0">
                <a:latin typeface="Calibri"/>
                <a:cs typeface="Calibri"/>
              </a:rPr>
              <a:t> e </a:t>
            </a:r>
            <a:r>
              <a:rPr lang="en-US" sz="2100" dirty="0" err="1" smtClean="0">
                <a:latin typeface="Calibri"/>
                <a:cs typeface="Calibri"/>
              </a:rPr>
              <a:t>adequações</a:t>
            </a:r>
            <a:r>
              <a:rPr lang="en-US" sz="2100" dirty="0" smtClean="0">
                <a:latin typeface="Calibri"/>
                <a:cs typeface="Calibri"/>
              </a:rPr>
              <a:t> </a:t>
            </a:r>
            <a:r>
              <a:rPr lang="en-US" sz="2100" dirty="0" err="1" smtClean="0">
                <a:latin typeface="Calibri"/>
                <a:cs typeface="Calibri"/>
              </a:rPr>
              <a:t>regulatórias</a:t>
            </a:r>
            <a:endParaRPr lang="en-US" sz="2100" dirty="0" smtClean="0">
              <a:latin typeface="Calibri"/>
              <a:cs typeface="Calibri"/>
            </a:endParaRPr>
          </a:p>
          <a:p>
            <a:pPr marL="342900" indent="-342900"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r>
              <a:rPr lang="en-US" sz="2100" dirty="0" err="1" smtClean="0">
                <a:latin typeface="Calibri"/>
                <a:cs typeface="Calibri"/>
              </a:rPr>
              <a:t>Aprimoramento</a:t>
            </a:r>
            <a:r>
              <a:rPr lang="en-US" sz="2100" dirty="0" smtClean="0">
                <a:latin typeface="Calibri"/>
                <a:cs typeface="Calibri"/>
              </a:rPr>
              <a:t> </a:t>
            </a:r>
            <a:r>
              <a:rPr lang="en-US" sz="2100" dirty="0" err="1" smtClean="0">
                <a:latin typeface="Calibri"/>
                <a:cs typeface="Calibri"/>
              </a:rPr>
              <a:t>contínuo</a:t>
            </a:r>
            <a:r>
              <a:rPr lang="en-US" sz="2100" dirty="0" smtClean="0">
                <a:latin typeface="Calibri"/>
                <a:cs typeface="Calibri"/>
              </a:rPr>
              <a:t> dos </a:t>
            </a:r>
            <a:r>
              <a:rPr lang="en-US" sz="2100" dirty="0" err="1" smtClean="0">
                <a:latin typeface="Calibri"/>
                <a:cs typeface="Calibri"/>
              </a:rPr>
              <a:t>leilões</a:t>
            </a:r>
            <a:r>
              <a:rPr lang="en-US" sz="2100" dirty="0" smtClean="0">
                <a:latin typeface="Calibri"/>
                <a:cs typeface="Calibri"/>
              </a:rPr>
              <a:t> a </a:t>
            </a:r>
            <a:r>
              <a:rPr lang="en-US" sz="2100" dirty="0" err="1" smtClean="0">
                <a:latin typeface="Calibri"/>
                <a:cs typeface="Calibri"/>
              </a:rPr>
              <a:t>fim</a:t>
            </a:r>
            <a:r>
              <a:rPr lang="en-US" sz="2100" dirty="0" smtClean="0">
                <a:latin typeface="Calibri"/>
                <a:cs typeface="Calibri"/>
              </a:rPr>
              <a:t> de </a:t>
            </a:r>
            <a:r>
              <a:rPr lang="en-US" sz="2100" dirty="0" err="1" smtClean="0">
                <a:latin typeface="Calibri"/>
                <a:cs typeface="Calibri"/>
              </a:rPr>
              <a:t>permitir</a:t>
            </a:r>
            <a:r>
              <a:rPr lang="en-US" sz="2100" dirty="0" smtClean="0">
                <a:latin typeface="Calibri"/>
                <a:cs typeface="Calibri"/>
              </a:rPr>
              <a:t> </a:t>
            </a:r>
            <a:r>
              <a:rPr lang="en-US" sz="2100" dirty="0" err="1" smtClean="0">
                <a:latin typeface="Calibri"/>
                <a:cs typeface="Calibri"/>
              </a:rPr>
              <a:t>maior</a:t>
            </a:r>
            <a:r>
              <a:rPr lang="en-US" sz="2100" dirty="0" smtClean="0">
                <a:latin typeface="Calibri"/>
                <a:cs typeface="Calibri"/>
              </a:rPr>
              <a:t> </a:t>
            </a:r>
            <a:r>
              <a:rPr lang="en-US" sz="2100" dirty="0" err="1" smtClean="0">
                <a:latin typeface="Calibri"/>
                <a:cs typeface="Calibri"/>
              </a:rPr>
              <a:t>inserção</a:t>
            </a:r>
            <a:r>
              <a:rPr lang="en-US" sz="2100" dirty="0" smtClean="0">
                <a:latin typeface="Calibri"/>
                <a:cs typeface="Calibri"/>
              </a:rPr>
              <a:t> das </a:t>
            </a:r>
            <a:r>
              <a:rPr lang="en-US" sz="2100" dirty="0" err="1" smtClean="0">
                <a:latin typeface="Calibri"/>
                <a:cs typeface="Calibri"/>
              </a:rPr>
              <a:t>fontes</a:t>
            </a:r>
            <a:r>
              <a:rPr lang="en-US" sz="2100" dirty="0" smtClean="0">
                <a:latin typeface="Calibri"/>
                <a:cs typeface="Calibri"/>
              </a:rPr>
              <a:t> </a:t>
            </a:r>
            <a:r>
              <a:rPr lang="en-US" sz="2100" dirty="0" err="1" smtClean="0">
                <a:latin typeface="Calibri"/>
                <a:cs typeface="Calibri"/>
              </a:rPr>
              <a:t>renováveis</a:t>
            </a:r>
            <a:r>
              <a:rPr lang="en-US" sz="2100" dirty="0" smtClean="0">
                <a:latin typeface="Calibri"/>
                <a:cs typeface="Calibri"/>
              </a:rPr>
              <a:t> </a:t>
            </a:r>
            <a:r>
              <a:rPr lang="en-US" sz="2100" dirty="0" err="1" smtClean="0">
                <a:latin typeface="Calibri"/>
                <a:cs typeface="Calibri"/>
              </a:rPr>
              <a:t>na</a:t>
            </a:r>
            <a:r>
              <a:rPr lang="en-US" sz="2100" dirty="0" smtClean="0">
                <a:latin typeface="Calibri"/>
                <a:cs typeface="Calibri"/>
              </a:rPr>
              <a:t> </a:t>
            </a:r>
            <a:r>
              <a:rPr lang="en-US" sz="2100" dirty="0" err="1" smtClean="0">
                <a:latin typeface="Calibri"/>
                <a:cs typeface="Calibri"/>
              </a:rPr>
              <a:t>matriz</a:t>
            </a:r>
            <a:endParaRPr lang="en-US" sz="2100" dirty="0" smtClean="0">
              <a:latin typeface="Calibri"/>
              <a:cs typeface="Calibri"/>
            </a:endParaRPr>
          </a:p>
          <a:p>
            <a:pPr marL="342900" indent="-342900">
              <a:spcBef>
                <a:spcPts val="1000"/>
              </a:spcBef>
              <a:buClr>
                <a:srgbClr val="008000"/>
              </a:buClr>
              <a:buFont typeface="Wingdings" charset="2"/>
              <a:buChar char="ü"/>
            </a:pPr>
            <a:endParaRPr lang="en-US" sz="21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64782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2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1889" y="2116667"/>
            <a:ext cx="99342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8000"/>
                </a:solidFill>
              </a:rPr>
              <a:t>MUITO OBRIGADA!</a:t>
            </a:r>
          </a:p>
          <a:p>
            <a:pPr algn="ctr"/>
            <a:endParaRPr lang="en-US" sz="2800" dirty="0">
              <a:solidFill>
                <a:srgbClr val="008000"/>
              </a:solidFill>
            </a:endParaRPr>
          </a:p>
          <a:p>
            <a:pPr algn="ctr"/>
            <a:r>
              <a:rPr lang="en-US" sz="2800" dirty="0" smtClean="0">
                <a:solidFill>
                  <a:srgbClr val="008000"/>
                </a:solidFill>
              </a:rPr>
              <a:t>Juliana Marreco</a:t>
            </a:r>
          </a:p>
          <a:p>
            <a:pPr algn="ctr"/>
            <a:r>
              <a:rPr lang="en-US" sz="2800" dirty="0" smtClean="0">
                <a:solidFill>
                  <a:srgbClr val="008000"/>
                </a:solidFill>
              </a:rPr>
              <a:t>(031) 9336-1809</a:t>
            </a:r>
          </a:p>
          <a:p>
            <a:pPr algn="ctr"/>
            <a:endParaRPr lang="en-US" sz="2800" dirty="0">
              <a:solidFill>
                <a:srgbClr val="008000"/>
              </a:solidFill>
            </a:endParaRPr>
          </a:p>
          <a:p>
            <a:pPr algn="ctr"/>
            <a:r>
              <a:rPr lang="en-US" sz="2800" dirty="0" err="1" smtClean="0">
                <a:solidFill>
                  <a:srgbClr val="008000"/>
                </a:solidFill>
              </a:rPr>
              <a:t>Juliana.marreco@peoplenergyconsulting.com</a:t>
            </a:r>
            <a:endParaRPr lang="en-US" sz="2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2412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349" y="1196753"/>
            <a:ext cx="11856640" cy="5552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423333"/>
            <a:ext cx="7728181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vecento wide Book" pitchFamily="50" charset="0"/>
                <a:ea typeface="Arial Unicode MS" pitchFamily="34" charset="-128"/>
                <a:cs typeface="Arial Unicode MS" pitchFamily="34" charset="-128"/>
              </a:rPr>
              <a:t>Consumo per capita 2011 (TEP) X PIB per capita</a:t>
            </a:r>
            <a:endParaRPr kumimoji="0" lang="pt-BR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vecento wide Book" pitchFamily="50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0767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7563557" y="1628800"/>
            <a:ext cx="4628444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vecento wide Book" pitchFamily="50" charset="0"/>
                <a:ea typeface="Arial Unicode MS" pitchFamily="34" charset="-128"/>
                <a:cs typeface="Arial Unicode MS" pitchFamily="34" charset="-128"/>
              </a:rPr>
              <a:t>Consumo per capita X PIB per capita</a:t>
            </a:r>
            <a:endParaRPr kumimoji="0" lang="pt-BR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vecento wide Book" pitchFamily="50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224" y="696640"/>
            <a:ext cx="7408332" cy="3282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3820" y="3350847"/>
            <a:ext cx="7680853" cy="3493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20926" y="4797152"/>
            <a:ext cx="4271797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vecento wide Book" pitchFamily="50" charset="0"/>
                <a:ea typeface="Arial Unicode MS" pitchFamily="34" charset="-128"/>
                <a:cs typeface="Arial Unicode MS" pitchFamily="34" charset="-128"/>
              </a:rPr>
              <a:t>Intensidade elétrica do </a:t>
            </a:r>
            <a:r>
              <a:rPr kumimoji="0" lang="pt-BR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vecento wide Book" pitchFamily="50" charset="0"/>
                <a:ea typeface="Arial Unicode MS" pitchFamily="34" charset="-128"/>
                <a:cs typeface="Arial Unicode MS" pitchFamily="34" charset="-128"/>
              </a:rPr>
              <a:t>pib</a:t>
            </a:r>
            <a:endParaRPr kumimoji="0" lang="pt-BR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vecento wide Book" pitchFamily="50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7975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74" y="1124744"/>
            <a:ext cx="12150127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-98778" y="536222"/>
            <a:ext cx="7728181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vecento wide Book" pitchFamily="50" charset="0"/>
                <a:ea typeface="Arial Unicode MS" pitchFamily="34" charset="-128"/>
                <a:cs typeface="Arial Unicode MS" pitchFamily="34" charset="-128"/>
              </a:rPr>
              <a:t>HPI x Consumo per capita 2011 (TEP) </a:t>
            </a:r>
            <a:endParaRPr kumimoji="0" lang="pt-BR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vecento wide Book" pitchFamily="50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942667" y="1196752"/>
            <a:ext cx="5249333" cy="2287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arenR"/>
            </a:pPr>
            <a:r>
              <a:rPr lang="pt-BR" sz="1600" dirty="0" smtClean="0">
                <a:latin typeface="Calibri"/>
                <a:cs typeface="Calibri"/>
              </a:rPr>
              <a:t>Probabilidade de vida</a:t>
            </a:r>
          </a:p>
          <a:p>
            <a:pPr marL="800100" lvl="1" indent="-342900">
              <a:lnSpc>
                <a:spcPct val="150000"/>
              </a:lnSpc>
              <a:buAutoNum type="arabicParenR"/>
            </a:pPr>
            <a:r>
              <a:rPr lang="pt-BR" sz="1600" dirty="0" smtClean="0">
                <a:latin typeface="Calibri"/>
                <a:cs typeface="Calibri"/>
              </a:rPr>
              <a:t>+ 40 -   HP1 (Países em desenvolvimento)</a:t>
            </a:r>
          </a:p>
          <a:p>
            <a:pPr marL="800100" lvl="1" indent="-342900">
              <a:lnSpc>
                <a:spcPct val="150000"/>
              </a:lnSpc>
              <a:buAutoNum type="arabicParenR"/>
            </a:pPr>
            <a:r>
              <a:rPr lang="pt-BR" sz="1600" dirty="0" smtClean="0">
                <a:latin typeface="Calibri"/>
                <a:cs typeface="Calibri"/>
              </a:rPr>
              <a:t>+ 60 – HP2 (países desenvolvidos)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pt-BR" sz="1600" dirty="0" smtClean="0">
                <a:latin typeface="Calibri"/>
                <a:cs typeface="Calibri"/>
              </a:rPr>
              <a:t>Falta de educação de base 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pt-BR" sz="1600" dirty="0" smtClean="0">
                <a:latin typeface="Calibri"/>
                <a:cs typeface="Calibri"/>
              </a:rPr>
              <a:t>Falta de acesso a recursos públicos e privados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pt-BR" sz="1600" dirty="0" smtClean="0">
                <a:latin typeface="Calibri"/>
                <a:cs typeface="Calibri"/>
              </a:rPr>
              <a:t>% de adultos analfabetos</a:t>
            </a:r>
          </a:p>
        </p:txBody>
      </p:sp>
    </p:spTree>
    <p:extLst>
      <p:ext uri="{BB962C8B-B14F-4D97-AF65-F5344CB8AC3E}">
        <p14:creationId xmlns="" xmlns:p14="http://schemas.microsoft.com/office/powerpoint/2010/main" val="893525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tabLst>
                <a:tab pos="2784475" algn="l"/>
              </a:tabLst>
            </a:pPr>
            <a:r>
              <a:rPr lang="pt-BR" sz="2400" dirty="0" smtClean="0"/>
              <a:t>Consumo Brasileiro</a:t>
            </a:r>
            <a:endParaRPr lang="pt-BR" sz="2400" dirty="0"/>
          </a:p>
        </p:txBody>
      </p:sp>
      <p:sp>
        <p:nvSpPr>
          <p:cNvPr id="3" name="Retângulo 2"/>
          <p:cNvSpPr/>
          <p:nvPr/>
        </p:nvSpPr>
        <p:spPr>
          <a:xfrm>
            <a:off x="225239" y="1305284"/>
            <a:ext cx="11713301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Clr>
                <a:srgbClr val="26AB9A"/>
              </a:buClr>
              <a:buFont typeface="Wingdings" charset="2"/>
              <a:buChar char="ü"/>
            </a:pPr>
            <a:r>
              <a:rPr lang="pt-BR" sz="1600" dirty="0" smtClean="0">
                <a:latin typeface="Calibri"/>
                <a:cs typeface="Calibri"/>
              </a:rPr>
              <a:t>Evolução do Consumo de Energia Elétrica no Brasil</a:t>
            </a:r>
          </a:p>
          <a:p>
            <a:pPr marL="171450" indent="-171450">
              <a:lnSpc>
                <a:spcPct val="150000"/>
              </a:lnSpc>
              <a:buClr>
                <a:srgbClr val="26AB9A"/>
              </a:buClr>
              <a:buFont typeface="Wingdings" charset="2"/>
              <a:buChar char="ü"/>
            </a:pPr>
            <a:r>
              <a:rPr lang="pt-BR" sz="1600" dirty="0" smtClean="0">
                <a:latin typeface="Calibri"/>
                <a:cs typeface="Calibri"/>
              </a:rPr>
              <a:t> A taxa de crescimento do consumo de energia elétrica no Brasil é elevada: &gt; 5% a.a. </a:t>
            </a:r>
            <a:r>
              <a:rPr lang="pt-BR" sz="1600" dirty="0" smtClean="0">
                <a:latin typeface="Calibri"/>
                <a:cs typeface="Calibri"/>
                <a:sym typeface="Symbol"/>
              </a:rPr>
              <a:t></a:t>
            </a:r>
            <a:r>
              <a:rPr lang="pt-BR" sz="1600" dirty="0" smtClean="0">
                <a:latin typeface="Calibri"/>
                <a:cs typeface="Calibri"/>
              </a:rPr>
              <a:t> 3300 MW med./ano (2010 a 2019)</a:t>
            </a:r>
            <a:endParaRPr lang="pt-BR" sz="1600" dirty="0">
              <a:latin typeface="Calibri"/>
              <a:cs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5573" y="2636912"/>
            <a:ext cx="5996384" cy="3260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14918" y="6567156"/>
            <a:ext cx="103949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en-US" sz="1000" dirty="0" err="1">
                <a:latin typeface="Novecento wide Book" pitchFamily="50" charset="0"/>
              </a:rPr>
              <a:t>Fonte</a:t>
            </a:r>
            <a:r>
              <a:rPr lang="en-US" sz="1000" dirty="0">
                <a:latin typeface="Novecento wide Book" pitchFamily="50" charset="0"/>
              </a:rPr>
              <a:t>: </a:t>
            </a:r>
            <a:r>
              <a:rPr lang="en-US" sz="1000" dirty="0" smtClean="0">
                <a:latin typeface="Novecento wide Book" pitchFamily="50" charset="0"/>
              </a:rPr>
              <a:t> </a:t>
            </a:r>
            <a:r>
              <a:rPr lang="en-US" sz="1000" dirty="0" err="1" smtClean="0">
                <a:latin typeface="Novecento wide Book" pitchFamily="50" charset="0"/>
              </a:rPr>
              <a:t>epe</a:t>
            </a:r>
            <a:endParaRPr lang="pt-BR" sz="1000" dirty="0">
              <a:latin typeface="Novecento wide Book" pitchFamily="50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070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2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0889"/>
            <a:ext cx="6674556" cy="42907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5034" y="2751667"/>
            <a:ext cx="6306965" cy="41063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64778" y="1580444"/>
            <a:ext cx="713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China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681911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7296</TotalTime>
  <Words>2530</Words>
  <Application>Microsoft Macintosh PowerPoint</Application>
  <PresentationFormat>Personalizar</PresentationFormat>
  <Paragraphs>168</Paragraphs>
  <Slides>42</Slides>
  <Notes>6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44" baseType="lpstr">
      <vt:lpstr>Tema do Office</vt:lpstr>
      <vt:lpstr>Planilha do Microsoft Office Excel 97-2003</vt:lpstr>
      <vt:lpstr>Slide 1</vt:lpstr>
      <vt:lpstr>Slide 2</vt:lpstr>
      <vt:lpstr>Consumo per capita 2011 (TEP)</vt:lpstr>
      <vt:lpstr>Consumo per capita 2011 (TEP) X IDH</vt:lpstr>
      <vt:lpstr>Slide 5</vt:lpstr>
      <vt:lpstr>Slide 6</vt:lpstr>
      <vt:lpstr>Slide 7</vt:lpstr>
      <vt:lpstr>Consumo Brasileiro</vt:lpstr>
      <vt:lpstr>Slide 9</vt:lpstr>
      <vt:lpstr>Slide 10</vt:lpstr>
      <vt:lpstr>Slide 11</vt:lpstr>
      <vt:lpstr>Qual é a Solução?</vt:lpstr>
      <vt:lpstr>Slide 13</vt:lpstr>
      <vt:lpstr>Qual é a Solução?</vt:lpstr>
      <vt:lpstr>Vocação do Brasil – Energia Solar</vt:lpstr>
      <vt:lpstr>Vocação do Brasil</vt:lpstr>
      <vt:lpstr>Vocação do Brasil: País lider em biomassa energética  </vt:lpstr>
      <vt:lpstr>Slide 18</vt:lpstr>
      <vt:lpstr>Compromissos Assumidos</vt:lpstr>
      <vt:lpstr>Desafios</vt:lpstr>
      <vt:lpstr>Slide 21</vt:lpstr>
      <vt:lpstr>Slide 22</vt:lpstr>
      <vt:lpstr>Slide 23</vt:lpstr>
      <vt:lpstr>Slide 24</vt:lpstr>
      <vt:lpstr>Desafios: Intermitência</vt:lpstr>
      <vt:lpstr>Slide 26</vt:lpstr>
      <vt:lpstr>Slide 27</vt:lpstr>
      <vt:lpstr>Slide 28</vt:lpstr>
      <vt:lpstr>Slide 29</vt:lpstr>
      <vt:lpstr>Slide 30</vt:lpstr>
      <vt:lpstr>Mecanismos de Promoção</vt:lpstr>
      <vt:lpstr>Slide 32</vt:lpstr>
      <vt:lpstr>Slide 33</vt:lpstr>
      <vt:lpstr>Slide 34</vt:lpstr>
      <vt:lpstr>Slide 35</vt:lpstr>
      <vt:lpstr>Slide 36</vt:lpstr>
      <vt:lpstr>Perspectivas de Geração a Partir de Fontes Renováveis no Brasil</vt:lpstr>
      <vt:lpstr>Slide 38</vt:lpstr>
      <vt:lpstr>Perspectivas de Geração a Partir de Fontes Renováveis no Brasil</vt:lpstr>
      <vt:lpstr>Perspectivas de Geração a Partir de Fontes Renováveis no Brasil</vt:lpstr>
      <vt:lpstr>Considerações Finais</vt:lpstr>
      <vt:lpstr>Slide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Daniela Giordano Leite</dc:creator>
  <cp:lastModifiedBy>Wilson</cp:lastModifiedBy>
  <cp:revision>34</cp:revision>
  <dcterms:created xsi:type="dcterms:W3CDTF">2014-05-26T19:08:54Z</dcterms:created>
  <dcterms:modified xsi:type="dcterms:W3CDTF">2014-06-07T23:32:16Z</dcterms:modified>
</cp:coreProperties>
</file>