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7" r:id="rId3"/>
    <p:sldId id="296" r:id="rId4"/>
    <p:sldId id="295" r:id="rId5"/>
    <p:sldId id="298" r:id="rId6"/>
    <p:sldId id="299" r:id="rId7"/>
    <p:sldId id="301" r:id="rId8"/>
    <p:sldId id="266" r:id="rId9"/>
    <p:sldId id="294" r:id="rId10"/>
    <p:sldId id="293" r:id="rId11"/>
    <p:sldId id="292" r:id="rId12"/>
    <p:sldId id="277" r:id="rId13"/>
    <p:sldId id="283" r:id="rId14"/>
    <p:sldId id="269" r:id="rId15"/>
    <p:sldId id="260" r:id="rId16"/>
    <p:sldId id="300" r:id="rId17"/>
    <p:sldId id="289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9C88FB-CCAF-4A37-B1C0-26A51F894141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4CA6FC-239C-4A44-A2F7-DB7ACFE57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83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1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orma livre 18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ctor reto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A2BCBC-A60A-4B99-9742-FE1FA522BFC0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054C65-A59C-4A61-A8C9-F4052DC38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5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9EB1-7A0D-4ED8-B636-095AEFC00CEE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2756-6320-4754-BECD-9A4528E1B8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14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07C9-28F7-4C6C-88BA-8778E27D1703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C795-8D35-4BBC-A733-92D820B48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35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10"/>
          <p:cNvGraphicFramePr>
            <a:graphicFrameLocks noChangeAspect="1"/>
          </p:cNvGraphicFramePr>
          <p:nvPr userDrawn="1"/>
        </p:nvGraphicFramePr>
        <p:xfrm>
          <a:off x="3175" y="0"/>
          <a:ext cx="14335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CorelDRAW" r:id="rId3" imgW="4543920" imgH="1931760" progId="CorelDraw.Graphic.10">
                  <p:embed/>
                </p:oleObj>
              </mc:Choice>
              <mc:Fallback>
                <p:oleObj name="CorelDRAW" r:id="rId3" imgW="4543920" imgH="193176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143351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5BB9-8D77-4ADA-AA76-D135F9C5C550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A041-9D21-4131-8527-413C099AE7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11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81483-FE4C-4682-B60B-6727DDE828FB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DAF926-F46E-4FB2-B4B6-87022B09D8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111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39FA6-55B1-4E51-9CDE-2D90D8B4733E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8706CD-0A75-45E2-9E11-B840ADBB66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677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6D2D47-A9B6-455E-B77B-074C09778721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03EDD6-6232-4479-97B1-8DF5F1E85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24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FBB692-0845-4B85-A024-9C62AADB8957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B573B-7A45-436C-B522-EAD6021091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8BB2-8D36-44EF-8B45-18AFDAB5DD4A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8A0B-DA56-47F6-A96E-7AEDE78A7E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6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6D2FF8-82CD-40FA-8AC3-4EF6D4D2900D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0CCDD-6F60-416B-89C8-08299D269A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69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riângulo retângulo 1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ctor reto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1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1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D82F95-D8C2-488D-A69E-CF4CCBBC629F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3F02D6-0920-4B78-A98E-6B9163E8E7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74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16FCB9-6152-4E52-9823-E719C2F45E91}" type="datetimeFigureOut">
              <a:rPr lang="pt-BR"/>
              <a:pPr>
                <a:defRPr/>
              </a:pPr>
              <a:t>04/06/2014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375160-40AE-44A0-83DA-37773F64DE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04" r:id="rId7"/>
    <p:sldLayoutId id="2147484013" r:id="rId8"/>
    <p:sldLayoutId id="2147484014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4890" y="1052736"/>
            <a:ext cx="8642350" cy="1080120"/>
          </a:xfrm>
        </p:spPr>
        <p:txBody>
          <a:bodyPr lIns="92075" tIns="46038" rIns="92075" bIns="46038" anchor="ctr" anchorCtr="0">
            <a:normAutofit/>
          </a:bodyPr>
          <a:lstStyle/>
          <a:p>
            <a:pPr algn="ctr" eaLnBrk="1" fontAlgn="auto" hangingPunct="1">
              <a:spcBef>
                <a:spcPct val="45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020920"/>
                </a:solidFill>
                <a:effectLst/>
                <a:latin typeface="Arial" pitchFamily="34" charset="0"/>
                <a:cs typeface="Arial" pitchFamily="34" charset="0"/>
              </a:rPr>
              <a:t>Associação Brasileira da Indústria </a:t>
            </a:r>
            <a:br>
              <a:rPr lang="pt-BR" sz="2400" dirty="0" smtClean="0">
                <a:solidFill>
                  <a:srgbClr val="02092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20920"/>
                </a:solidFill>
                <a:effectLst/>
                <a:latin typeface="Arial" pitchFamily="34" charset="0"/>
                <a:cs typeface="Arial" pitchFamily="34" charset="0"/>
              </a:rPr>
              <a:t>Elétrica e Eletrônica</a:t>
            </a:r>
            <a:endParaRPr lang="en-US" sz="2400" dirty="0" smtClean="0">
              <a:solidFill>
                <a:srgbClr val="02092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0" y="56610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itchFamily="34" charset="0"/>
              </a:rPr>
              <a:t>www.abinee.org.br</a:t>
            </a: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87727"/>
              </p:ext>
            </p:extLst>
          </p:nvPr>
        </p:nvGraphicFramePr>
        <p:xfrm>
          <a:off x="3419872" y="107246"/>
          <a:ext cx="259238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CorelDRAW" r:id="rId3" imgW="4543920" imgH="1931760" progId="CorelDRAW.Graphic.10">
                  <p:embed/>
                </p:oleObj>
              </mc:Choice>
              <mc:Fallback>
                <p:oleObj name="CorelDRAW" r:id="rId3" imgW="4543920" imgH="1931760" progId="CorelDRAW.Graphic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07246"/>
                        <a:ext cx="2592387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232051" y="2788389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FORUM MINEIRO DE ENERGIA RENOVÁVEL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42079" y="321079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ENERGIA SOLAR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79993" y="4365104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J. Fernando </a:t>
            </a:r>
            <a:r>
              <a:rPr lang="pt-BR" dirty="0" err="1" smtClean="0"/>
              <a:t>Contadini</a:t>
            </a:r>
            <a:endParaRPr lang="pt-BR" dirty="0" smtClean="0"/>
          </a:p>
          <a:p>
            <a:pPr algn="r"/>
            <a:r>
              <a:rPr lang="pt-BR" dirty="0" smtClean="0"/>
              <a:t>contadini@nanum.com.br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7344360" cy="452596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11760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Montagem de módulos (pouca tecnologia nova envolvida – robótica)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48064" y="4149080"/>
            <a:ext cx="3995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Industria alumínio e aço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Automatização e robótica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Industria de vidros especiais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Inversores, cabos, soldas,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Serviços de instalação e montagem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B050"/>
                </a:solidFill>
              </a:rPr>
              <a:t>Manutenções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76256" y="332205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MOVIMENTARÁ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7620000" cy="44291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91551" y="264978"/>
            <a:ext cx="6402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0000"/>
                </a:solidFill>
              </a:rPr>
              <a:t>Novos materiais (semicondutores)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43808" y="5158695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TRANSFERENCIA </a:t>
            </a:r>
            <a:r>
              <a:rPr lang="pt-BR" b="1" dirty="0">
                <a:solidFill>
                  <a:srgbClr val="00B050"/>
                </a:solidFill>
              </a:rPr>
              <a:t>TECNOLÓGICA E EVITAR SUBSÍDIOS PARA O FORTALECIMENTO DA INDÚSTRIA </a:t>
            </a:r>
            <a:r>
              <a:rPr lang="pt-BR" b="1" dirty="0" smtClean="0">
                <a:solidFill>
                  <a:srgbClr val="00B050"/>
                </a:solidFill>
              </a:rPr>
              <a:t>CHINESA (com a importação de células e ou módulos prontos)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9"/>
            <a:ext cx="8579296" cy="2595934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Até recentemente: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sistemas isolados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(PRODEEM, Luz para Todos e sistemas de irrigação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Ênfase atual em sistemas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conectados a redes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pt-BR" sz="2000" dirty="0" smtClean="0">
                <a:latin typeface="Arial" pitchFamily="34" charset="0"/>
                <a:cs typeface="Arial" pitchFamily="34" charset="0"/>
              </a:rPr>
              <a:t>P&amp;D Aneel</a:t>
            </a:r>
          </a:p>
          <a:p>
            <a:pPr lvl="1"/>
            <a:r>
              <a:rPr lang="pt-BR" sz="2000" dirty="0" smtClean="0">
                <a:latin typeface="Arial" pitchFamily="34" charset="0"/>
                <a:cs typeface="Arial" pitchFamily="34" charset="0"/>
              </a:rPr>
              <a:t>REN Aneel 482 (até 1 MW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Aplicações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no Brasil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97" y="2420888"/>
            <a:ext cx="3416867" cy="235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8696" y="4437112"/>
            <a:ext cx="340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FF00"/>
                </a:solidFill>
              </a:rPr>
              <a:t>Sistema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Isolado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na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região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amazônica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0" name="Picture 2" descr="Mineir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9" y="3789040"/>
            <a:ext cx="48010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76056" y="523210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Mineirão -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Geração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de energia elétrica através da captação de energia solar, por meio de 6.000 painéis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fotovoltáicos (~ 300 kW)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1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827" y="1844824"/>
            <a:ext cx="8435280" cy="4525962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Surgimento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maior número de empresas integradoras, formação de equipes especializadas, aumento da concorrência e redução de custos;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Agilidade 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registro como autoprodutor de energia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conexão com rede da concessionária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empresas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soluções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componentes específicos de sistemas.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Ex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: estruturas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metálicas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para os telhados do Brasil.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Financiamento para compra direta e modelos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negócios</a:t>
            </a:r>
          </a:p>
          <a:p>
            <a:pPr lvl="1"/>
            <a:r>
              <a:rPr lang="pt-BR" sz="2100" dirty="0" smtClean="0">
                <a:latin typeface="Arial" pitchFamily="34" charset="0"/>
                <a:cs typeface="Arial" pitchFamily="34" charset="0"/>
              </a:rPr>
              <a:t>Compra de equipamentos viram assinatura de serviços (tal como TV à cabo ou Internet).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008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Ações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governamentais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temporais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para o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madurecimento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do </a:t>
            </a:r>
            <a:r>
              <a:rPr lang="en-US" sz="3200" dirty="0" err="1" smtClean="0">
                <a:solidFill>
                  <a:srgbClr val="00B050"/>
                </a:solidFill>
              </a:rPr>
              <a:t>setor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94725" y="6553200"/>
            <a:ext cx="550808" cy="284163"/>
          </a:xfrm>
        </p:spPr>
        <p:txBody>
          <a:bodyPr/>
          <a:lstStyle/>
          <a:p>
            <a:pPr>
              <a:defRPr/>
            </a:pPr>
            <a:fld id="{71B0AFFA-6D8B-4725-BAF1-FA10A3DDD1E4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335" y="620688"/>
            <a:ext cx="886732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Governo Federal</a:t>
            </a: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Leilão específico de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energia </a:t>
            </a: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solar com conteúdo local!</a:t>
            </a:r>
            <a:b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(Sistemas Geradores de média e larga escala)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8539"/>
            <a:ext cx="8229600" cy="4525962"/>
          </a:xfrm>
        </p:spPr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Recurso bem conhecido</a:t>
            </a:r>
          </a:p>
          <a:p>
            <a:pPr lvl="1"/>
            <a:r>
              <a:rPr lang="pt-BR" sz="2000" dirty="0">
                <a:latin typeface="Arial" pitchFamily="34" charset="0"/>
                <a:cs typeface="Arial" pitchFamily="34" charset="0"/>
              </a:rPr>
              <a:t>Atlas e softwares oferecem boa estimativa da radiação solar (incerteza de 5%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Nordeste, por exemplo).</a:t>
            </a:r>
          </a:p>
          <a:p>
            <a:pPr lvl="7"/>
            <a:endParaRPr lang="pt-BR" sz="700" dirty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previsível</a:t>
            </a:r>
          </a:p>
          <a:p>
            <a:pPr lvl="1"/>
            <a:r>
              <a:rPr lang="pt-BR" sz="2000" dirty="0">
                <a:latin typeface="Arial" pitchFamily="34" charset="0"/>
                <a:cs typeface="Arial" pitchFamily="34" charset="0"/>
              </a:rPr>
              <a:t>A produção de uma usina fotovoltaica é mais previsível em escala anual (variação menor que 15%; bem menos que de outras fontes de renováveis).</a:t>
            </a:r>
          </a:p>
          <a:p>
            <a:pPr lvl="1"/>
            <a:r>
              <a:rPr lang="pt-BR" sz="2000" dirty="0">
                <a:latin typeface="Arial" pitchFamily="34" charset="0"/>
                <a:cs typeface="Arial" pitchFamily="34" charset="0"/>
              </a:rPr>
              <a:t>Há também menos variável na produção sazonal.</a:t>
            </a:r>
          </a:p>
          <a:p>
            <a:pPr lvl="1"/>
            <a:r>
              <a:rPr lang="pt-BR" sz="2000" dirty="0">
                <a:latin typeface="Arial" pitchFamily="34" charset="0"/>
                <a:cs typeface="Arial" pitchFamily="34" charset="0"/>
              </a:rPr>
              <a:t>A maior variabilidade está no curto prazo, que no Brasil felizmente, pode ser absorvida pelas hidrelétricas com reservatório.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64" y="3109231"/>
            <a:ext cx="5264245" cy="39351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15685" y="284721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Governo Estadual: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835652"/>
            <a:ext cx="8449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Atuar como comprador no mercado livre objetivando o consumo elétrico em escolas públicas, iluminação pública, secretarias, etc. </a:t>
            </a:r>
            <a:r>
              <a:rPr lang="pt-BR" dirty="0" smtClean="0">
                <a:solidFill>
                  <a:srgbClr val="FF0000"/>
                </a:solidFill>
              </a:rPr>
              <a:t>(PROVOCAÇÃO: 300 </a:t>
            </a:r>
            <a:r>
              <a:rPr lang="pt-BR" dirty="0" err="1" smtClean="0">
                <a:solidFill>
                  <a:srgbClr val="FF0000"/>
                </a:solidFill>
              </a:rPr>
              <a:t>MWp</a:t>
            </a:r>
            <a:r>
              <a:rPr lang="pt-BR" dirty="0" smtClean="0">
                <a:solidFill>
                  <a:srgbClr val="FF0000"/>
                </a:solidFill>
              </a:rPr>
              <a:t> por três anos seguidos seria suficiente)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Atuar no incentivo do mercado da geração descentralizada. (Linhas de financiamento, abatimento de IPTU, etc.)</a:t>
            </a:r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dirty="0" smtClean="0">
                <a:solidFill>
                  <a:srgbClr val="FF0000"/>
                </a:solidFill>
              </a:rPr>
              <a:t>(PROVOCAÇÃO: Compra do excedente energético residencial e/ou</a:t>
            </a:r>
          </a:p>
          <a:p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   criação de uma rede de distribuição de energia contínua / </a:t>
            </a:r>
            <a:r>
              <a:rPr lang="pt-BR" dirty="0" err="1" smtClean="0">
                <a:solidFill>
                  <a:srgbClr val="FF0000"/>
                </a:solidFill>
              </a:rPr>
              <a:t>Botton-up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3573016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EDUCAÇÃO: </a:t>
            </a:r>
            <a:r>
              <a:rPr lang="pt-BR" b="1" dirty="0" smtClean="0">
                <a:solidFill>
                  <a:srgbClr val="00B050"/>
                </a:solidFill>
              </a:rPr>
              <a:t>Criação (para ontem) de cursos técnicos, tecnológicos e superiores próximos aos locais de maiores insolações.</a:t>
            </a:r>
            <a:endParaRPr lang="pt-B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2" y="1052736"/>
            <a:ext cx="837706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287959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Obrigado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57497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Calibri" pitchFamily="34" charset="0"/>
              </a:rPr>
              <a:t>www.abinee.org.br</a:t>
            </a:r>
            <a:endParaRPr lang="pt-BR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776" y="163913"/>
            <a:ext cx="3058558" cy="20262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02" y="3988742"/>
            <a:ext cx="2856648" cy="21314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89" y="3988742"/>
            <a:ext cx="3211413" cy="21370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9552" y="212001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ENERGIA SOLAR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TÉRMICA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39952" y="2258509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AQUECIMENTO ÁGUA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503" y="434085"/>
            <a:ext cx="2714625" cy="16859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69685" y="347536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GERAÇÃO DE VAPOR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68144" y="3336861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PRODUÇÃO DE ENERGIA </a:t>
            </a:r>
            <a:r>
              <a:rPr lang="pt-BR" dirty="0" smtClean="0">
                <a:solidFill>
                  <a:srgbClr val="FF0000"/>
                </a:solidFill>
              </a:rPr>
              <a:t>ELÉTRICA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5" name="Conector de seta reta 14"/>
          <p:cNvCxnSpPr>
            <a:stCxn id="9" idx="3"/>
            <a:endCxn id="10" idx="1"/>
          </p:cNvCxnSpPr>
          <p:nvPr/>
        </p:nvCxnSpPr>
        <p:spPr>
          <a:xfrm flipV="1">
            <a:off x="2487521" y="2443175"/>
            <a:ext cx="165243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9" idx="3"/>
          </p:cNvCxnSpPr>
          <p:nvPr/>
        </p:nvCxnSpPr>
        <p:spPr>
          <a:xfrm>
            <a:off x="2487521" y="2443176"/>
            <a:ext cx="356287" cy="934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2" idx="3"/>
            <a:endCxn id="13" idx="1"/>
          </p:cNvCxnSpPr>
          <p:nvPr/>
        </p:nvCxnSpPr>
        <p:spPr>
          <a:xfrm>
            <a:off x="4457867" y="3660026"/>
            <a:ext cx="141027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19" y="1052736"/>
            <a:ext cx="7448681" cy="489654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2435013" cy="16203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524" y="0"/>
            <a:ext cx="2260476" cy="16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1196752"/>
            <a:ext cx="4552921" cy="50688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91680" y="6206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http://www.abinee.org.br/informac/arquivos/profotov.pdf</a:t>
            </a:r>
          </a:p>
        </p:txBody>
      </p:sp>
    </p:spTree>
    <p:extLst>
      <p:ext uri="{BB962C8B-B14F-4D97-AF65-F5344CB8AC3E}">
        <p14:creationId xmlns:p14="http://schemas.microsoft.com/office/powerpoint/2010/main" val="20228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615743"/>
            <a:ext cx="6661260" cy="5242257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08520" y="2276872"/>
            <a:ext cx="4320480" cy="2451918"/>
          </a:xfrm>
        </p:spPr>
        <p:txBody>
          <a:bodyPr/>
          <a:lstStyle/>
          <a:p>
            <a:r>
              <a:rPr lang="pt-BR" b="1" dirty="0" smtClean="0"/>
              <a:t>A Energia Solar Fotovoltaica já é competitiva em diversos casos</a:t>
            </a:r>
          </a:p>
          <a:p>
            <a:pPr marL="109537" indent="0">
              <a:buNone/>
            </a:pPr>
            <a:r>
              <a:rPr lang="pt-BR" b="1" dirty="0" smtClean="0"/>
              <a:t> </a:t>
            </a:r>
          </a:p>
          <a:p>
            <a:r>
              <a:rPr lang="pt-BR" b="1" dirty="0" smtClean="0"/>
              <a:t>Ela já começa a ser demandada em diversas situações.</a:t>
            </a:r>
          </a:p>
          <a:p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27784" y="61771"/>
            <a:ext cx="533893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Resultado em 2012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93198"/>
            <a:ext cx="6984776" cy="5376162"/>
          </a:xfrm>
        </p:spPr>
      </p:pic>
      <p:sp>
        <p:nvSpPr>
          <p:cNvPr id="5" name="CaixaDeTexto 4"/>
          <p:cNvSpPr txBox="1"/>
          <p:nvPr/>
        </p:nvSpPr>
        <p:spPr>
          <a:xfrm>
            <a:off x="1835696" y="620688"/>
            <a:ext cx="678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 ela será em breve competitiva em várias outras situações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20688"/>
            <a:ext cx="7438099" cy="55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4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5212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Atributos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energia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fotovoltaica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" y="1357908"/>
            <a:ext cx="7667327" cy="4447356"/>
          </a:xfrm>
        </p:spPr>
        <p:txBody>
          <a:bodyPr/>
          <a:lstStyle/>
          <a:p>
            <a:r>
              <a:rPr lang="pt-BR" sz="2300" dirty="0" smtClean="0">
                <a:latin typeface="Arial" pitchFamily="34" charset="0"/>
                <a:cs typeface="Arial" pitchFamily="34" charset="0"/>
              </a:rPr>
              <a:t>Energia renovável com baixo impacto ambiental</a:t>
            </a:r>
          </a:p>
          <a:p>
            <a:r>
              <a:rPr lang="pt-BR" sz="2300" dirty="0" smtClean="0">
                <a:latin typeface="Arial" pitchFamily="34" charset="0"/>
                <a:cs typeface="Arial" pitchFamily="34" charset="0"/>
              </a:rPr>
              <a:t>Baixo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risco tecnológico</a:t>
            </a:r>
          </a:p>
          <a:p>
            <a:pPr lvl="1"/>
            <a:r>
              <a:rPr lang="pt-BR" sz="2000" dirty="0" smtClean="0">
                <a:latin typeface="Arial" pitchFamily="34" charset="0"/>
                <a:cs typeface="Arial" pitchFamily="34" charset="0"/>
              </a:rPr>
              <a:t>A garantia usual oferecida pelos fabricantes de módulos </a:t>
            </a:r>
          </a:p>
          <a:p>
            <a:pPr marL="392113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é de 90% da potência inicial após 10 anos de operação e   </a:t>
            </a:r>
          </a:p>
          <a:p>
            <a:pPr marL="392113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80% após 20 anos.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Modulação de carga</a:t>
            </a:r>
          </a:p>
          <a:p>
            <a:pPr lvl="1"/>
            <a:r>
              <a:rPr lang="pt-BR" sz="2000" dirty="0" smtClean="0">
                <a:latin typeface="Arial" pitchFamily="34" charset="0"/>
                <a:cs typeface="Arial" pitchFamily="34" charset="0"/>
              </a:rPr>
              <a:t>A demanda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máxima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 SIN tem ocorrido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verão, entre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92113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14h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15h. Provável efeito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condicionado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300" dirty="0" smtClean="0">
                <a:latin typeface="Arial" pitchFamily="34" charset="0"/>
                <a:cs typeface="Arial" pitchFamily="34" charset="0"/>
              </a:rPr>
              <a:t>Postergação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investimentos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redução </a:t>
            </a:r>
            <a:br>
              <a:rPr lang="pt-BR" sz="2300" dirty="0" smtClean="0">
                <a:latin typeface="Arial" pitchFamily="34" charset="0"/>
                <a:cs typeface="Arial" pitchFamily="34" charset="0"/>
              </a:rPr>
            </a:br>
            <a:r>
              <a:rPr lang="pt-BR" sz="2300" dirty="0" smtClean="0">
                <a:latin typeface="Arial" pitchFamily="34" charset="0"/>
                <a:cs typeface="Arial" pitchFamily="34" charset="0"/>
              </a:rPr>
              <a:t>de perdas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nas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redes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transmissão</a:t>
            </a:r>
          </a:p>
          <a:p>
            <a:r>
              <a:rPr lang="pt-BR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Maior </a:t>
            </a:r>
            <a:r>
              <a:rPr lang="pt-BR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intensidade de empregos por MW</a:t>
            </a:r>
          </a:p>
          <a:p>
            <a:endParaRPr lang="pt-BR" sz="2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B0AFFA-6D8B-4725-BAF1-FA10A3DDD1E4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52600"/>
            <a:ext cx="1668145" cy="423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3688" y="62068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 que está em jogo agora é onde um polo industrial de larga escala será montado na América Latina (Peru saiu na frente!)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242676" cy="19447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496" y="4004533"/>
            <a:ext cx="2268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Mineração e purificação do quartzo (grau metalúrgico). Brasil maior produtor mundial!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1403648" y="3423962"/>
            <a:ext cx="14401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427984" y="3029665"/>
            <a:ext cx="0" cy="10081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427984" y="4037777"/>
            <a:ext cx="2476230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448922" y="450196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Temos que promover a inserção de conteúdo local, visando internalizar até a produção de células. O domínio desta tecnologia definirá a localização do cluster regional.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83521" y="3854348"/>
            <a:ext cx="15384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Pode esperar o estabelecimento do </a:t>
            </a:r>
            <a:r>
              <a:rPr lang="pt-BR" sz="1400" dirty="0" err="1" smtClean="0">
                <a:solidFill>
                  <a:srgbClr val="FF0000"/>
                </a:solidFill>
              </a:rPr>
              <a:t>mercdo</a:t>
            </a:r>
            <a:r>
              <a:rPr lang="pt-BR" sz="1400" dirty="0" smtClean="0">
                <a:solidFill>
                  <a:srgbClr val="FF0000"/>
                </a:solidFill>
              </a:rPr>
              <a:t>. Capacidade produtiva maior. Capital intensivo!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3131840" y="3140968"/>
            <a:ext cx="72008" cy="71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611</Words>
  <Application>Microsoft Office PowerPoint</Application>
  <PresentationFormat>Apresentação na tela (4:3)</PresentationFormat>
  <Paragraphs>76</Paragraphs>
  <Slides>17</Slides>
  <Notes>0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Concurso</vt:lpstr>
      <vt:lpstr>CorelDRAW</vt:lpstr>
      <vt:lpstr>Associação Brasileira da Indústria  Elétrica e Eletrônica</vt:lpstr>
      <vt:lpstr>Apresentação do PowerPoint</vt:lpstr>
      <vt:lpstr>Apresentação do PowerPoint</vt:lpstr>
      <vt:lpstr>Apresentação do PowerPoint</vt:lpstr>
      <vt:lpstr>Resultado em 2012</vt:lpstr>
      <vt:lpstr>Apresentação do PowerPoint</vt:lpstr>
      <vt:lpstr>Apresentação do PowerPoint</vt:lpstr>
      <vt:lpstr>Atributos da energia fotovoltaica</vt:lpstr>
      <vt:lpstr>Apresentação do PowerPoint</vt:lpstr>
      <vt:lpstr>Apresentação do PowerPoint</vt:lpstr>
      <vt:lpstr>Apresentação do PowerPoint</vt:lpstr>
      <vt:lpstr>Aplicações no Brasil</vt:lpstr>
      <vt:lpstr>Ações governamentais temporais para o amadurecimento do setor</vt:lpstr>
      <vt:lpstr>Governo Federal: Leilão específico de energia solar com conteúdo local! (Sistemas Geradores de média e larga escala)</vt:lpstr>
      <vt:lpstr>Apresentação do PowerPoint</vt:lpstr>
      <vt:lpstr>Apresentação do PowerPoint</vt:lpstr>
      <vt:lpstr>Obrigado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Brasileira da Indústria  Elétrica e Eletrônica</dc:title>
  <dc:creator>ZeCarlos</dc:creator>
  <cp:lastModifiedBy>Conta da Microsoft</cp:lastModifiedBy>
  <cp:revision>108</cp:revision>
  <dcterms:created xsi:type="dcterms:W3CDTF">2011-05-10T12:29:55Z</dcterms:created>
  <dcterms:modified xsi:type="dcterms:W3CDTF">2014-06-04T10:53:49Z</dcterms:modified>
</cp:coreProperties>
</file>