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8" r:id="rId23"/>
    <p:sldId id="280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1799" autoAdjust="0"/>
  </p:normalViewPr>
  <p:slideViewPr>
    <p:cSldViewPr snapToGrid="0">
      <p:cViewPr>
        <p:scale>
          <a:sx n="80" d="100"/>
          <a:sy n="80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DF1F5-20BD-4207-ABD3-5142BC2564FB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3E4D6BB-A7B7-430D-9CEE-040337353E64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5BBFA280-5FD2-467C-93B5-43C74AEB16FC}" type="parTrans" cxnId="{9BD75D9E-F4BB-48AC-8D5A-8CF6CD041481}">
      <dgm:prSet/>
      <dgm:spPr/>
      <dgm:t>
        <a:bodyPr/>
        <a:lstStyle/>
        <a:p>
          <a:endParaRPr lang="pt-BR"/>
        </a:p>
      </dgm:t>
    </dgm:pt>
    <dgm:pt modelId="{3D814645-A12D-45F0-8F3D-B0DC3F9A83F0}" type="sibTrans" cxnId="{9BD75D9E-F4BB-48AC-8D5A-8CF6CD041481}">
      <dgm:prSet/>
      <dgm:spPr/>
      <dgm:t>
        <a:bodyPr/>
        <a:lstStyle/>
        <a:p>
          <a:endParaRPr lang="pt-BR"/>
        </a:p>
      </dgm:t>
    </dgm:pt>
    <dgm:pt modelId="{9C731060-0A3A-40AF-B9F8-C46A3173DF4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800" dirty="0" smtClean="0"/>
            <a:t>Os leilões pelo menor preço estimulam a busca constante por projetos competitivos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800" dirty="0" smtClean="0"/>
            <a:t>- sites com os maiores potenciais eólicos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800" dirty="0" smtClean="0"/>
            <a:t>- menores custos de instalação</a:t>
          </a:r>
          <a:endParaRPr lang="pt-BR" sz="1800" dirty="0"/>
        </a:p>
      </dgm:t>
    </dgm:pt>
    <dgm:pt modelId="{5CD85F8F-5C4C-4597-8785-67185F1816C8}" type="parTrans" cxnId="{451F3EC2-0ED5-4F82-BEF6-BF6EC8DDB4A1}">
      <dgm:prSet/>
      <dgm:spPr/>
      <dgm:t>
        <a:bodyPr/>
        <a:lstStyle/>
        <a:p>
          <a:endParaRPr lang="pt-BR"/>
        </a:p>
      </dgm:t>
    </dgm:pt>
    <dgm:pt modelId="{6E9B60CD-2FF1-427A-9F34-B7A00CEF5449}" type="sibTrans" cxnId="{451F3EC2-0ED5-4F82-BEF6-BF6EC8DDB4A1}">
      <dgm:prSet/>
      <dgm:spPr/>
      <dgm:t>
        <a:bodyPr/>
        <a:lstStyle/>
        <a:p>
          <a:endParaRPr lang="pt-BR"/>
        </a:p>
      </dgm:t>
    </dgm:pt>
    <dgm:pt modelId="{33B5EEC8-04C7-441B-990E-4991053A08DD}">
      <dgm:prSet phldrT="[Texto]" custT="1"/>
      <dgm:spPr/>
      <dgm:t>
        <a:bodyPr/>
        <a:lstStyle/>
        <a:p>
          <a:r>
            <a:rPr lang="pt-BR" sz="1800" dirty="0" smtClean="0"/>
            <a:t>Outros países buscam reduções de custo e melhor desempenho de geração para diminuir/ eliminar a dependência de subsídios</a:t>
          </a:r>
          <a:endParaRPr lang="pt-BR" sz="1800" dirty="0"/>
        </a:p>
      </dgm:t>
    </dgm:pt>
    <dgm:pt modelId="{0AC17C4E-5551-476C-9657-3B47C5D5F8DE}" type="parTrans" cxnId="{53FD0BAF-8BB3-49C0-9DE1-2CF93303591C}">
      <dgm:prSet/>
      <dgm:spPr/>
      <dgm:t>
        <a:bodyPr/>
        <a:lstStyle/>
        <a:p>
          <a:endParaRPr lang="pt-BR"/>
        </a:p>
      </dgm:t>
    </dgm:pt>
    <dgm:pt modelId="{AD5C7579-87FA-4BD6-95F8-2CE66B5FD72B}" type="sibTrans" cxnId="{53FD0BAF-8BB3-49C0-9DE1-2CF93303591C}">
      <dgm:prSet/>
      <dgm:spPr/>
      <dgm:t>
        <a:bodyPr/>
        <a:lstStyle/>
        <a:p>
          <a:endParaRPr lang="pt-BR"/>
        </a:p>
      </dgm:t>
    </dgm:pt>
    <dgm:pt modelId="{C6FB5146-DC51-4F13-8C09-222DF20A60C9}" type="pres">
      <dgm:prSet presAssocID="{FD5DF1F5-20BD-4207-ABD3-5142BC2564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E15FFC-7122-4229-88AC-CA0D22322635}" type="pres">
      <dgm:prSet presAssocID="{D3E4D6BB-A7B7-430D-9CEE-040337353E64}" presName="centerShape" presStyleLbl="node0" presStyleIdx="0" presStyleCnt="1" custScaleX="78023" custScaleY="76583"/>
      <dgm:spPr/>
      <dgm:t>
        <a:bodyPr/>
        <a:lstStyle/>
        <a:p>
          <a:endParaRPr lang="pt-BR"/>
        </a:p>
      </dgm:t>
    </dgm:pt>
    <dgm:pt modelId="{A636E945-73AB-499D-857A-3A1B0CEE8951}" type="pres">
      <dgm:prSet presAssocID="{5CD85F8F-5C4C-4597-8785-67185F1816C8}" presName="parTrans" presStyleLbl="bgSibTrans2D1" presStyleIdx="0" presStyleCnt="2" custLinFactNeighborY="48720"/>
      <dgm:spPr/>
      <dgm:t>
        <a:bodyPr/>
        <a:lstStyle/>
        <a:p>
          <a:endParaRPr lang="pt-BR"/>
        </a:p>
      </dgm:t>
    </dgm:pt>
    <dgm:pt modelId="{CB31C32B-88DB-424A-9151-B2E44FCB697A}" type="pres">
      <dgm:prSet presAssocID="{9C731060-0A3A-40AF-B9F8-C46A3173DF44}" presName="node" presStyleLbl="node1" presStyleIdx="0" presStyleCnt="2" custScaleX="141792" custRadScaleRad="100281" custRadScaleInc="-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DB37EC-55BD-4082-812B-512B24B9A8B7}" type="pres">
      <dgm:prSet presAssocID="{0AC17C4E-5551-476C-9657-3B47C5D5F8DE}" presName="parTrans" presStyleLbl="bgSibTrans2D1" presStyleIdx="1" presStyleCnt="2" custLinFactNeighborX="-1727" custLinFactNeighborY="35732"/>
      <dgm:spPr/>
      <dgm:t>
        <a:bodyPr/>
        <a:lstStyle/>
        <a:p>
          <a:endParaRPr lang="pt-BR"/>
        </a:p>
      </dgm:t>
    </dgm:pt>
    <dgm:pt modelId="{AA679F7C-50FA-4169-B30B-CF2DB3BDC049}" type="pres">
      <dgm:prSet presAssocID="{33B5EEC8-04C7-441B-990E-4991053A08DD}" presName="node" presStyleLbl="node1" presStyleIdx="1" presStyleCnt="2" custScaleX="138861" custRadScaleRad="103978" custRadScaleInc="2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ED694D-E237-4F04-911D-6B249E7854F6}" type="presOf" srcId="{5CD85F8F-5C4C-4597-8785-67185F1816C8}" destId="{A636E945-73AB-499D-857A-3A1B0CEE8951}" srcOrd="0" destOrd="0" presId="urn:microsoft.com/office/officeart/2005/8/layout/radial4"/>
    <dgm:cxn modelId="{451F3EC2-0ED5-4F82-BEF6-BF6EC8DDB4A1}" srcId="{D3E4D6BB-A7B7-430D-9CEE-040337353E64}" destId="{9C731060-0A3A-40AF-B9F8-C46A3173DF44}" srcOrd="0" destOrd="0" parTransId="{5CD85F8F-5C4C-4597-8785-67185F1816C8}" sibTransId="{6E9B60CD-2FF1-427A-9F34-B7A00CEF5449}"/>
    <dgm:cxn modelId="{53FD0BAF-8BB3-49C0-9DE1-2CF93303591C}" srcId="{D3E4D6BB-A7B7-430D-9CEE-040337353E64}" destId="{33B5EEC8-04C7-441B-990E-4991053A08DD}" srcOrd="1" destOrd="0" parTransId="{0AC17C4E-5551-476C-9657-3B47C5D5F8DE}" sibTransId="{AD5C7579-87FA-4BD6-95F8-2CE66B5FD72B}"/>
    <dgm:cxn modelId="{E4E3E6F2-5BFA-4377-AF7D-AC20D45341EC}" type="presOf" srcId="{0AC17C4E-5551-476C-9657-3B47C5D5F8DE}" destId="{67DB37EC-55BD-4082-812B-512B24B9A8B7}" srcOrd="0" destOrd="0" presId="urn:microsoft.com/office/officeart/2005/8/layout/radial4"/>
    <dgm:cxn modelId="{EDD4596D-B75F-4A6B-8021-FADE13DAEB16}" type="presOf" srcId="{33B5EEC8-04C7-441B-990E-4991053A08DD}" destId="{AA679F7C-50FA-4169-B30B-CF2DB3BDC049}" srcOrd="0" destOrd="0" presId="urn:microsoft.com/office/officeart/2005/8/layout/radial4"/>
    <dgm:cxn modelId="{9BD75D9E-F4BB-48AC-8D5A-8CF6CD041481}" srcId="{FD5DF1F5-20BD-4207-ABD3-5142BC2564FB}" destId="{D3E4D6BB-A7B7-430D-9CEE-040337353E64}" srcOrd="0" destOrd="0" parTransId="{5BBFA280-5FD2-467C-93B5-43C74AEB16FC}" sibTransId="{3D814645-A12D-45F0-8F3D-B0DC3F9A83F0}"/>
    <dgm:cxn modelId="{C6D9757B-112D-4922-A33D-4F9257D31CED}" type="presOf" srcId="{D3E4D6BB-A7B7-430D-9CEE-040337353E64}" destId="{75E15FFC-7122-4229-88AC-CA0D22322635}" srcOrd="0" destOrd="0" presId="urn:microsoft.com/office/officeart/2005/8/layout/radial4"/>
    <dgm:cxn modelId="{21536DEE-175D-4C0F-80CD-4F8F98F6EA1D}" type="presOf" srcId="{FD5DF1F5-20BD-4207-ABD3-5142BC2564FB}" destId="{C6FB5146-DC51-4F13-8C09-222DF20A60C9}" srcOrd="0" destOrd="0" presId="urn:microsoft.com/office/officeart/2005/8/layout/radial4"/>
    <dgm:cxn modelId="{2EFF1095-4883-4FD1-AAEF-2EAC1C9DF6F3}" type="presOf" srcId="{9C731060-0A3A-40AF-B9F8-C46A3173DF44}" destId="{CB31C32B-88DB-424A-9151-B2E44FCB697A}" srcOrd="0" destOrd="0" presId="urn:microsoft.com/office/officeart/2005/8/layout/radial4"/>
    <dgm:cxn modelId="{F8B3FAB7-3D18-43AA-ACA2-D63D53ABABF1}" type="presParOf" srcId="{C6FB5146-DC51-4F13-8C09-222DF20A60C9}" destId="{75E15FFC-7122-4229-88AC-CA0D22322635}" srcOrd="0" destOrd="0" presId="urn:microsoft.com/office/officeart/2005/8/layout/radial4"/>
    <dgm:cxn modelId="{9A1E9419-3485-423B-8D2F-46EE71484A0F}" type="presParOf" srcId="{C6FB5146-DC51-4F13-8C09-222DF20A60C9}" destId="{A636E945-73AB-499D-857A-3A1B0CEE8951}" srcOrd="1" destOrd="0" presId="urn:microsoft.com/office/officeart/2005/8/layout/radial4"/>
    <dgm:cxn modelId="{C9CDA443-4FF9-4F5C-9650-CE70CAEA417C}" type="presParOf" srcId="{C6FB5146-DC51-4F13-8C09-222DF20A60C9}" destId="{CB31C32B-88DB-424A-9151-B2E44FCB697A}" srcOrd="2" destOrd="0" presId="urn:microsoft.com/office/officeart/2005/8/layout/radial4"/>
    <dgm:cxn modelId="{24F08FAA-B31A-43F3-9801-8B084F7D1C0F}" type="presParOf" srcId="{C6FB5146-DC51-4F13-8C09-222DF20A60C9}" destId="{67DB37EC-55BD-4082-812B-512B24B9A8B7}" srcOrd="3" destOrd="0" presId="urn:microsoft.com/office/officeart/2005/8/layout/radial4"/>
    <dgm:cxn modelId="{B74D7BCD-F06A-4BCC-B45F-DDCA26F11A43}" type="presParOf" srcId="{C6FB5146-DC51-4F13-8C09-222DF20A60C9}" destId="{AA679F7C-50FA-4169-B30B-CF2DB3BDC04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66942-C01A-405C-8C51-2A3E1098AF60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2E6721A-FD74-46BA-8979-74EAD2E72838}">
      <dgm:prSet phldrT="[Texto]" custT="1"/>
      <dgm:spPr/>
      <dgm:t>
        <a:bodyPr/>
        <a:lstStyle/>
        <a:p>
          <a:r>
            <a:rPr lang="pt-BR" sz="2200" dirty="0" smtClean="0"/>
            <a:t>Empresas multinacionais dificilmente se dedicarão a projetos muito específicos para uma região.</a:t>
          </a:r>
          <a:endParaRPr lang="pt-BR" sz="2200" dirty="0"/>
        </a:p>
      </dgm:t>
    </dgm:pt>
    <dgm:pt modelId="{848EE6F2-9B9C-45AA-9467-C42970F94FB1}" type="parTrans" cxnId="{65F1C10B-9509-4931-9EF2-7D9CC5047BA8}">
      <dgm:prSet/>
      <dgm:spPr/>
      <dgm:t>
        <a:bodyPr/>
        <a:lstStyle/>
        <a:p>
          <a:endParaRPr lang="pt-BR" sz="2200"/>
        </a:p>
      </dgm:t>
    </dgm:pt>
    <dgm:pt modelId="{98AD8F9A-B9E5-4934-AE87-561C541683AC}" type="sibTrans" cxnId="{65F1C10B-9509-4931-9EF2-7D9CC5047BA8}">
      <dgm:prSet custT="1"/>
      <dgm:spPr/>
      <dgm:t>
        <a:bodyPr/>
        <a:lstStyle/>
        <a:p>
          <a:endParaRPr lang="pt-BR" sz="2200"/>
        </a:p>
      </dgm:t>
    </dgm:pt>
    <dgm:pt modelId="{7BA7B821-E2C7-4838-8653-329191E1A794}">
      <dgm:prSet phldrT="[Texto]" custT="1"/>
      <dgm:spPr/>
      <dgm:t>
        <a:bodyPr/>
        <a:lstStyle/>
        <a:p>
          <a:r>
            <a:rPr lang="pt-BR" sz="2200" dirty="0" smtClean="0"/>
            <a:t>A localização de componentes associada à obtenção de financiamento, embora incentive a produção, não necessariamente representa um aporte de conhecimento relevante ao País. </a:t>
          </a:r>
          <a:endParaRPr lang="pt-BR" sz="2200" dirty="0"/>
        </a:p>
      </dgm:t>
    </dgm:pt>
    <dgm:pt modelId="{92E2AA85-8685-4927-A436-DD6931AC7FE7}" type="parTrans" cxnId="{76306AFC-27DF-46A3-8891-1C40A17E9EBE}">
      <dgm:prSet/>
      <dgm:spPr/>
      <dgm:t>
        <a:bodyPr/>
        <a:lstStyle/>
        <a:p>
          <a:endParaRPr lang="pt-BR" sz="2200"/>
        </a:p>
      </dgm:t>
    </dgm:pt>
    <dgm:pt modelId="{D2378E4E-5795-4359-9F28-EF0EDC47E424}" type="sibTrans" cxnId="{76306AFC-27DF-46A3-8891-1C40A17E9EBE}">
      <dgm:prSet custT="1"/>
      <dgm:spPr/>
      <dgm:t>
        <a:bodyPr/>
        <a:lstStyle/>
        <a:p>
          <a:endParaRPr lang="pt-BR" sz="2200"/>
        </a:p>
      </dgm:t>
    </dgm:pt>
    <dgm:pt modelId="{6CEEA5AC-0DC6-421F-ABB5-A87A24D9610F}">
      <dgm:prSet phldrT="[Texto]" custT="1"/>
      <dgm:spPr/>
      <dgm:t>
        <a:bodyPr/>
        <a:lstStyle/>
        <a:p>
          <a:r>
            <a:rPr lang="pt-BR" sz="2200" dirty="0" smtClean="0"/>
            <a:t>Há dependência estrangeira para itens de alta tecnologia </a:t>
          </a:r>
          <a:r>
            <a:rPr lang="pt-BR" sz="2200" dirty="0" smtClean="0"/>
            <a:t>como </a:t>
          </a:r>
          <a:r>
            <a:rPr lang="pt-BR" sz="2200" dirty="0" smtClean="0"/>
            <a:t>sistemas de controle, sensores, anemômetros, </a:t>
          </a:r>
          <a:r>
            <a:rPr lang="pt-BR" sz="2200" dirty="0" smtClean="0"/>
            <a:t>imãs permanentes</a:t>
          </a:r>
          <a:r>
            <a:rPr lang="pt-BR" sz="2200" dirty="0" smtClean="0"/>
            <a:t>, </a:t>
          </a:r>
          <a:r>
            <a:rPr lang="pt-BR" sz="2200" dirty="0" smtClean="0"/>
            <a:t>caixa </a:t>
          </a:r>
          <a:r>
            <a:rPr lang="pt-BR" sz="2200" dirty="0" smtClean="0"/>
            <a:t>multiplicadora e rolamentos de alta precisão.</a:t>
          </a:r>
        </a:p>
      </dgm:t>
    </dgm:pt>
    <dgm:pt modelId="{D6183E6D-A005-40C8-B72D-63B034CE9A37}" type="parTrans" cxnId="{637A60DC-071A-4552-806E-2803F5415C28}">
      <dgm:prSet/>
      <dgm:spPr/>
      <dgm:t>
        <a:bodyPr/>
        <a:lstStyle/>
        <a:p>
          <a:endParaRPr lang="pt-BR" sz="2200"/>
        </a:p>
      </dgm:t>
    </dgm:pt>
    <dgm:pt modelId="{7A1B0EEF-FDE6-4298-A0B2-0DFC855E0F06}" type="sibTrans" cxnId="{637A60DC-071A-4552-806E-2803F5415C28}">
      <dgm:prSet custT="1"/>
      <dgm:spPr/>
      <dgm:t>
        <a:bodyPr/>
        <a:lstStyle/>
        <a:p>
          <a:endParaRPr lang="pt-BR" sz="2200"/>
        </a:p>
      </dgm:t>
    </dgm:pt>
    <dgm:pt modelId="{6337E57D-783B-43F6-B6C9-4A564C180E52}">
      <dgm:prSet phldrT="[Texto]" custT="1"/>
      <dgm:spPr/>
      <dgm:t>
        <a:bodyPr/>
        <a:lstStyle/>
        <a:p>
          <a:r>
            <a:rPr lang="pt-BR" sz="2200" dirty="0" smtClean="0"/>
            <a:t>As montadoras de base nacional estão ainda no estágio inicial da tecnologia, buscando absorver conhecimentos .</a:t>
          </a:r>
        </a:p>
      </dgm:t>
    </dgm:pt>
    <dgm:pt modelId="{CDF0FCA9-F791-4938-9598-C6FB4F466F07}" type="parTrans" cxnId="{A9DF7001-F1B9-49BF-ACBA-45787BFC1501}">
      <dgm:prSet/>
      <dgm:spPr/>
      <dgm:t>
        <a:bodyPr/>
        <a:lstStyle/>
        <a:p>
          <a:endParaRPr lang="pt-BR" sz="2200"/>
        </a:p>
      </dgm:t>
    </dgm:pt>
    <dgm:pt modelId="{D3B62988-D1FD-4CD1-9ECF-85A69994B4C3}" type="sibTrans" cxnId="{A9DF7001-F1B9-49BF-ACBA-45787BFC1501}">
      <dgm:prSet/>
      <dgm:spPr/>
      <dgm:t>
        <a:bodyPr/>
        <a:lstStyle/>
        <a:p>
          <a:endParaRPr lang="pt-BR" sz="2200"/>
        </a:p>
      </dgm:t>
    </dgm:pt>
    <dgm:pt modelId="{F6D114C9-3391-4C23-BD0E-808A5A811F76}" type="pres">
      <dgm:prSet presAssocID="{6CD66942-C01A-405C-8C51-2A3E1098AF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02C8-809C-4D85-A7E5-294679A52450}" type="pres">
      <dgm:prSet presAssocID="{6CD66942-C01A-405C-8C51-2A3E1098AF60}" presName="dummyMaxCanvas" presStyleCnt="0">
        <dgm:presLayoutVars/>
      </dgm:prSet>
      <dgm:spPr/>
    </dgm:pt>
    <dgm:pt modelId="{E3CFEE9C-97CA-412B-923D-06A9169FFFFF}" type="pres">
      <dgm:prSet presAssocID="{6CD66942-C01A-405C-8C51-2A3E1098AF6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9FC80D-5B8E-4470-98D9-750C6203238B}" type="pres">
      <dgm:prSet presAssocID="{6CD66942-C01A-405C-8C51-2A3E1098AF60}" presName="FourNodes_2" presStyleLbl="node1" presStyleIdx="1" presStyleCnt="4" custScaleX="1108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C0878-CA0E-4F65-8C2F-5E654E687DF8}" type="pres">
      <dgm:prSet presAssocID="{6CD66942-C01A-405C-8C51-2A3E1098AF60}" presName="FourNodes_3" presStyleLbl="node1" presStyleIdx="2" presStyleCnt="4" custScaleX="107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5A44B-8672-4636-985E-77D96A6181BC}" type="pres">
      <dgm:prSet presAssocID="{6CD66942-C01A-405C-8C51-2A3E1098AF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4A3C9D-0056-4442-B96D-E030C49DDA14}" type="pres">
      <dgm:prSet presAssocID="{6CD66942-C01A-405C-8C51-2A3E1098AF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549B5A-D529-47E7-8B4F-3B1789B40C47}" type="pres">
      <dgm:prSet presAssocID="{6CD66942-C01A-405C-8C51-2A3E1098AF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25384-CAB7-48E6-BB73-ED1A3182DF44}" type="pres">
      <dgm:prSet presAssocID="{6CD66942-C01A-405C-8C51-2A3E1098AF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CEECF-4C8A-48DD-8ED6-F9F1784911DC}" type="pres">
      <dgm:prSet presAssocID="{6CD66942-C01A-405C-8C51-2A3E1098AF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6C4EE8-74DA-43F2-A169-F1BF752342CD}" type="pres">
      <dgm:prSet presAssocID="{6CD66942-C01A-405C-8C51-2A3E1098AF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BE3D88-FD72-4666-9D93-4D44FF7E8424}" type="pres">
      <dgm:prSet presAssocID="{6CD66942-C01A-405C-8C51-2A3E1098AF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8B0F59-E1F3-4D14-855A-38057205C4BE}" type="pres">
      <dgm:prSet presAssocID="{6CD66942-C01A-405C-8C51-2A3E1098AF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F9D801-D5AF-4544-BB21-B4C06294AE97}" type="presOf" srcId="{7BA7B821-E2C7-4838-8653-329191E1A794}" destId="{356C4EE8-74DA-43F2-A169-F1BF752342CD}" srcOrd="1" destOrd="0" presId="urn:microsoft.com/office/officeart/2005/8/layout/vProcess5"/>
    <dgm:cxn modelId="{A9DF7001-F1B9-49BF-ACBA-45787BFC1501}" srcId="{6CD66942-C01A-405C-8C51-2A3E1098AF60}" destId="{6337E57D-783B-43F6-B6C9-4A564C180E52}" srcOrd="3" destOrd="0" parTransId="{CDF0FCA9-F791-4938-9598-C6FB4F466F07}" sibTransId="{D3B62988-D1FD-4CD1-9ECF-85A69994B4C3}"/>
    <dgm:cxn modelId="{097E267E-59E7-425D-9065-48ECE0E17CE3}" type="presOf" srcId="{6337E57D-783B-43F6-B6C9-4A564C180E52}" destId="{66A5A44B-8672-4636-985E-77D96A6181BC}" srcOrd="0" destOrd="0" presId="urn:microsoft.com/office/officeart/2005/8/layout/vProcess5"/>
    <dgm:cxn modelId="{2AB4B243-77E3-4553-877F-E4384B554B66}" type="presOf" srcId="{6CEEA5AC-0DC6-421F-ABB5-A87A24D9610F}" destId="{FABE3D88-FD72-4666-9D93-4D44FF7E8424}" srcOrd="1" destOrd="0" presId="urn:microsoft.com/office/officeart/2005/8/layout/vProcess5"/>
    <dgm:cxn modelId="{7DFCB543-7627-4BAD-82AE-3DBF01C4DB9D}" type="presOf" srcId="{7A1B0EEF-FDE6-4298-A0B2-0DFC855E0F06}" destId="{AC525384-CAB7-48E6-BB73-ED1A3182DF44}" srcOrd="0" destOrd="0" presId="urn:microsoft.com/office/officeart/2005/8/layout/vProcess5"/>
    <dgm:cxn modelId="{61E53066-0757-4CA3-881B-F726DBB58B25}" type="presOf" srcId="{6CD66942-C01A-405C-8C51-2A3E1098AF60}" destId="{F6D114C9-3391-4C23-BD0E-808A5A811F76}" srcOrd="0" destOrd="0" presId="urn:microsoft.com/office/officeart/2005/8/layout/vProcess5"/>
    <dgm:cxn modelId="{76306AFC-27DF-46A3-8891-1C40A17E9EBE}" srcId="{6CD66942-C01A-405C-8C51-2A3E1098AF60}" destId="{7BA7B821-E2C7-4838-8653-329191E1A794}" srcOrd="1" destOrd="0" parTransId="{92E2AA85-8685-4927-A436-DD6931AC7FE7}" sibTransId="{D2378E4E-5795-4359-9F28-EF0EDC47E424}"/>
    <dgm:cxn modelId="{892F1519-6D11-4054-9A96-CC190C087970}" type="presOf" srcId="{D2378E4E-5795-4359-9F28-EF0EDC47E424}" destId="{6A549B5A-D529-47E7-8B4F-3B1789B40C47}" srcOrd="0" destOrd="0" presId="urn:microsoft.com/office/officeart/2005/8/layout/vProcess5"/>
    <dgm:cxn modelId="{3A0F00D6-B88A-4C46-A23C-11A3815C955F}" type="presOf" srcId="{98AD8F9A-B9E5-4934-AE87-561C541683AC}" destId="{F14A3C9D-0056-4442-B96D-E030C49DDA14}" srcOrd="0" destOrd="0" presId="urn:microsoft.com/office/officeart/2005/8/layout/vProcess5"/>
    <dgm:cxn modelId="{637A60DC-071A-4552-806E-2803F5415C28}" srcId="{6CD66942-C01A-405C-8C51-2A3E1098AF60}" destId="{6CEEA5AC-0DC6-421F-ABB5-A87A24D9610F}" srcOrd="2" destOrd="0" parTransId="{D6183E6D-A005-40C8-B72D-63B034CE9A37}" sibTransId="{7A1B0EEF-FDE6-4298-A0B2-0DFC855E0F06}"/>
    <dgm:cxn modelId="{2C0DA8BD-F2B0-4F7D-835E-B042927AD8BC}" type="presOf" srcId="{6337E57D-783B-43F6-B6C9-4A564C180E52}" destId="{438B0F59-E1F3-4D14-855A-38057205C4BE}" srcOrd="1" destOrd="0" presId="urn:microsoft.com/office/officeart/2005/8/layout/vProcess5"/>
    <dgm:cxn modelId="{1365D9A5-A1B5-4FFE-8385-90B1FA185D91}" type="presOf" srcId="{32E6721A-FD74-46BA-8979-74EAD2E72838}" destId="{389CEECF-4C8A-48DD-8ED6-F9F1784911DC}" srcOrd="1" destOrd="0" presId="urn:microsoft.com/office/officeart/2005/8/layout/vProcess5"/>
    <dgm:cxn modelId="{6F0D4D9E-80C0-4459-B519-DD73D4EC843A}" type="presOf" srcId="{7BA7B821-E2C7-4838-8653-329191E1A794}" destId="{629FC80D-5B8E-4470-98D9-750C6203238B}" srcOrd="0" destOrd="0" presId="urn:microsoft.com/office/officeart/2005/8/layout/vProcess5"/>
    <dgm:cxn modelId="{B5070F97-0917-4D34-B9D7-285F4760F70B}" type="presOf" srcId="{32E6721A-FD74-46BA-8979-74EAD2E72838}" destId="{E3CFEE9C-97CA-412B-923D-06A9169FFFFF}" srcOrd="0" destOrd="0" presId="urn:microsoft.com/office/officeart/2005/8/layout/vProcess5"/>
    <dgm:cxn modelId="{B40704D2-DF59-46B3-8651-F17E8196ABC5}" type="presOf" srcId="{6CEEA5AC-0DC6-421F-ABB5-A87A24D9610F}" destId="{F07C0878-CA0E-4F65-8C2F-5E654E687DF8}" srcOrd="0" destOrd="0" presId="urn:microsoft.com/office/officeart/2005/8/layout/vProcess5"/>
    <dgm:cxn modelId="{65F1C10B-9509-4931-9EF2-7D9CC5047BA8}" srcId="{6CD66942-C01A-405C-8C51-2A3E1098AF60}" destId="{32E6721A-FD74-46BA-8979-74EAD2E72838}" srcOrd="0" destOrd="0" parTransId="{848EE6F2-9B9C-45AA-9467-C42970F94FB1}" sibTransId="{98AD8F9A-B9E5-4934-AE87-561C541683AC}"/>
    <dgm:cxn modelId="{809C17E5-BE87-4BC9-960E-D0099A3F9465}" type="presParOf" srcId="{F6D114C9-3391-4C23-BD0E-808A5A811F76}" destId="{29B302C8-809C-4D85-A7E5-294679A52450}" srcOrd="0" destOrd="0" presId="urn:microsoft.com/office/officeart/2005/8/layout/vProcess5"/>
    <dgm:cxn modelId="{B5661263-951B-48D9-AABA-FA2DD1F020DE}" type="presParOf" srcId="{F6D114C9-3391-4C23-BD0E-808A5A811F76}" destId="{E3CFEE9C-97CA-412B-923D-06A9169FFFFF}" srcOrd="1" destOrd="0" presId="urn:microsoft.com/office/officeart/2005/8/layout/vProcess5"/>
    <dgm:cxn modelId="{3DFFBCF0-1536-41A0-8BB6-84AFED0AFE2D}" type="presParOf" srcId="{F6D114C9-3391-4C23-BD0E-808A5A811F76}" destId="{629FC80D-5B8E-4470-98D9-750C6203238B}" srcOrd="2" destOrd="0" presId="urn:microsoft.com/office/officeart/2005/8/layout/vProcess5"/>
    <dgm:cxn modelId="{10E6E065-D216-471C-82DE-68F5C460EDAA}" type="presParOf" srcId="{F6D114C9-3391-4C23-BD0E-808A5A811F76}" destId="{F07C0878-CA0E-4F65-8C2F-5E654E687DF8}" srcOrd="3" destOrd="0" presId="urn:microsoft.com/office/officeart/2005/8/layout/vProcess5"/>
    <dgm:cxn modelId="{2E58CFAF-FED4-4C66-AAB3-E20A98B1E9AD}" type="presParOf" srcId="{F6D114C9-3391-4C23-BD0E-808A5A811F76}" destId="{66A5A44B-8672-4636-985E-77D96A6181BC}" srcOrd="4" destOrd="0" presId="urn:microsoft.com/office/officeart/2005/8/layout/vProcess5"/>
    <dgm:cxn modelId="{9C0A13F2-98B4-4888-BD0F-3B8DBC32C2A1}" type="presParOf" srcId="{F6D114C9-3391-4C23-BD0E-808A5A811F76}" destId="{F14A3C9D-0056-4442-B96D-E030C49DDA14}" srcOrd="5" destOrd="0" presId="urn:microsoft.com/office/officeart/2005/8/layout/vProcess5"/>
    <dgm:cxn modelId="{FFDA4CB3-8E49-4822-BAF4-BE3EE248ECA3}" type="presParOf" srcId="{F6D114C9-3391-4C23-BD0E-808A5A811F76}" destId="{6A549B5A-D529-47E7-8B4F-3B1789B40C47}" srcOrd="6" destOrd="0" presId="urn:microsoft.com/office/officeart/2005/8/layout/vProcess5"/>
    <dgm:cxn modelId="{628F250A-E9FF-4367-B0A8-7161B6F2C4FF}" type="presParOf" srcId="{F6D114C9-3391-4C23-BD0E-808A5A811F76}" destId="{AC525384-CAB7-48E6-BB73-ED1A3182DF44}" srcOrd="7" destOrd="0" presId="urn:microsoft.com/office/officeart/2005/8/layout/vProcess5"/>
    <dgm:cxn modelId="{340BAD89-2492-4ABE-9E08-1956F5B1693C}" type="presParOf" srcId="{F6D114C9-3391-4C23-BD0E-808A5A811F76}" destId="{389CEECF-4C8A-48DD-8ED6-F9F1784911DC}" srcOrd="8" destOrd="0" presId="urn:microsoft.com/office/officeart/2005/8/layout/vProcess5"/>
    <dgm:cxn modelId="{5012A10D-039C-46FF-8ECE-26DC25336807}" type="presParOf" srcId="{F6D114C9-3391-4C23-BD0E-808A5A811F76}" destId="{356C4EE8-74DA-43F2-A169-F1BF752342CD}" srcOrd="9" destOrd="0" presId="urn:microsoft.com/office/officeart/2005/8/layout/vProcess5"/>
    <dgm:cxn modelId="{A332E7A2-833D-4F7F-B784-81FEF07F78AF}" type="presParOf" srcId="{F6D114C9-3391-4C23-BD0E-808A5A811F76}" destId="{FABE3D88-FD72-4666-9D93-4D44FF7E8424}" srcOrd="10" destOrd="0" presId="urn:microsoft.com/office/officeart/2005/8/layout/vProcess5"/>
    <dgm:cxn modelId="{12049262-B94C-46F2-808F-0C9D15D73A73}" type="presParOf" srcId="{F6D114C9-3391-4C23-BD0E-808A5A811F76}" destId="{438B0F59-E1F3-4D14-855A-38057205C4B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418C7-1872-4A6A-8931-05CBBF6170F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7F5B4B-F2FE-4C55-9B52-D2D9DDE4ABF2}">
      <dgm:prSet phldrT="[Texto]" custT="1"/>
      <dgm:spPr/>
      <dgm:t>
        <a:bodyPr/>
        <a:lstStyle/>
        <a:p>
          <a:r>
            <a:rPr lang="pt-BR" sz="1800" dirty="0" smtClean="0"/>
            <a:t>Foco das políticas de fomento à eólica no Brasil </a:t>
          </a:r>
        </a:p>
        <a:p>
          <a:r>
            <a:rPr lang="pt-BR" sz="1800" dirty="0" smtClean="0"/>
            <a:t>- criação do mercado</a:t>
          </a:r>
        </a:p>
        <a:p>
          <a:pPr marL="82550" indent="-82550"/>
          <a:r>
            <a:rPr lang="pt-BR" sz="1800" dirty="0" smtClean="0"/>
            <a:t>- estruturação de uma cadeia produtiva </a:t>
          </a:r>
          <a:endParaRPr lang="pt-BR" sz="1800" dirty="0"/>
        </a:p>
      </dgm:t>
    </dgm:pt>
    <dgm:pt modelId="{1E9F1C08-D8B2-446F-A972-46068B6D625E}" type="parTrans" cxnId="{160155E1-63EF-4960-AB70-A252428AFC5B}">
      <dgm:prSet/>
      <dgm:spPr/>
      <dgm:t>
        <a:bodyPr/>
        <a:lstStyle/>
        <a:p>
          <a:endParaRPr lang="pt-BR"/>
        </a:p>
      </dgm:t>
    </dgm:pt>
    <dgm:pt modelId="{4518F65C-B6CD-4131-8CA0-A0F9B1565DC7}" type="sibTrans" cxnId="{160155E1-63EF-4960-AB70-A252428AFC5B}">
      <dgm:prSet/>
      <dgm:spPr/>
      <dgm:t>
        <a:bodyPr/>
        <a:lstStyle/>
        <a:p>
          <a:endParaRPr lang="pt-BR"/>
        </a:p>
      </dgm:t>
    </dgm:pt>
    <dgm:pt modelId="{4BF86B7C-498E-48FE-AF55-82B36DDC8E7F}">
      <dgm:prSet phldrT="[Texto]" custT="1"/>
      <dgm:spPr/>
      <dgm:t>
        <a:bodyPr/>
        <a:lstStyle/>
        <a:p>
          <a:r>
            <a:rPr lang="pt-BR" sz="1800" dirty="0" smtClean="0"/>
            <a:t>Recentemente lançamento de programas de apoio ao desenvolvimento tecnológico</a:t>
          </a:r>
        </a:p>
        <a:p>
          <a:r>
            <a:rPr lang="pt-BR" sz="1800" dirty="0" smtClean="0"/>
            <a:t>- Inova Energia</a:t>
          </a:r>
        </a:p>
        <a:p>
          <a:r>
            <a:rPr lang="pt-BR" sz="1800" dirty="0" smtClean="0"/>
            <a:t>- chamada pública da ANEEL </a:t>
          </a:r>
          <a:endParaRPr lang="pt-BR" sz="1800" dirty="0"/>
        </a:p>
      </dgm:t>
    </dgm:pt>
    <dgm:pt modelId="{4EF27BC7-AD4E-4014-95C8-C321682F5AC0}" type="parTrans" cxnId="{DB929111-9704-447A-8FE9-C9F89798FBBD}">
      <dgm:prSet/>
      <dgm:spPr/>
      <dgm:t>
        <a:bodyPr/>
        <a:lstStyle/>
        <a:p>
          <a:endParaRPr lang="pt-BR"/>
        </a:p>
      </dgm:t>
    </dgm:pt>
    <dgm:pt modelId="{640846D3-7765-4949-96C0-26EC242AB158}" type="sibTrans" cxnId="{DB929111-9704-447A-8FE9-C9F89798FBBD}">
      <dgm:prSet/>
      <dgm:spPr/>
      <dgm:t>
        <a:bodyPr/>
        <a:lstStyle/>
        <a:p>
          <a:endParaRPr lang="pt-BR"/>
        </a:p>
      </dgm:t>
    </dgm:pt>
    <dgm:pt modelId="{B6951871-0963-4114-9E83-53BB10457A56}">
      <dgm:prSet phldrT="[Texto]" custT="1"/>
      <dgm:spPr/>
      <dgm:t>
        <a:bodyPr/>
        <a:lstStyle/>
        <a:p>
          <a:r>
            <a:rPr lang="pt-BR" sz="1800" dirty="0" smtClean="0"/>
            <a:t>WEG + TRACTEBEL - R$ 160 milhões para desenvolver um aerogerador de 3,3MW com tecnologia 100% nacional e projetado para as condições de vento nacionais</a:t>
          </a:r>
        </a:p>
        <a:p>
          <a:r>
            <a:rPr lang="pt-BR" sz="1800" dirty="0" smtClean="0"/>
            <a:t>IMPSA - desenvolvimento de aerogeradores de até 3,5MW, adaptados aos ventos nordestinos, com rotor de 150m de diâmetro e torre até 150m, com entrada para painel solar </a:t>
          </a:r>
        </a:p>
        <a:p>
          <a:r>
            <a:rPr lang="pt-BR" sz="1800" dirty="0" smtClean="0"/>
            <a:t>Eletrosul, o Instituto Ideal e a FURG de Rio Grande (RS) -  Centro de Pesquisa e Desenvolvimento em Energia Eólica do Sul (CPDEO-Sul).</a:t>
          </a:r>
          <a:endParaRPr lang="pt-BR" sz="1800" dirty="0"/>
        </a:p>
      </dgm:t>
    </dgm:pt>
    <dgm:pt modelId="{587A374B-DD34-4DB9-8464-D65F6B94D8AC}" type="parTrans" cxnId="{DF7BA7C8-A6C7-4C09-B204-BBF86C747482}">
      <dgm:prSet/>
      <dgm:spPr/>
      <dgm:t>
        <a:bodyPr/>
        <a:lstStyle/>
        <a:p>
          <a:endParaRPr lang="pt-BR"/>
        </a:p>
      </dgm:t>
    </dgm:pt>
    <dgm:pt modelId="{9D04993E-94DD-404A-BE2C-EFC6DE7DDC55}" type="sibTrans" cxnId="{DF7BA7C8-A6C7-4C09-B204-BBF86C747482}">
      <dgm:prSet/>
      <dgm:spPr/>
      <dgm:t>
        <a:bodyPr/>
        <a:lstStyle/>
        <a:p>
          <a:endParaRPr lang="pt-BR"/>
        </a:p>
      </dgm:t>
    </dgm:pt>
    <dgm:pt modelId="{BA0F4650-50C5-4713-AC91-60EDC454A738}" type="pres">
      <dgm:prSet presAssocID="{3E7418C7-1872-4A6A-8931-05CBBF6170F3}" presName="rootnode" presStyleCnt="0">
        <dgm:presLayoutVars>
          <dgm:chMax/>
          <dgm:chPref/>
          <dgm:dir/>
          <dgm:animLvl val="lvl"/>
        </dgm:presLayoutVars>
      </dgm:prSet>
      <dgm:spPr/>
    </dgm:pt>
    <dgm:pt modelId="{C847D431-765C-4392-BDDA-5E1DBEAC3F03}" type="pres">
      <dgm:prSet presAssocID="{EB7F5B4B-F2FE-4C55-9B52-D2D9DDE4ABF2}" presName="composite" presStyleCnt="0"/>
      <dgm:spPr/>
    </dgm:pt>
    <dgm:pt modelId="{DFB19BD7-A3E0-4866-8441-BC6F8010FCF2}" type="pres">
      <dgm:prSet presAssocID="{EB7F5B4B-F2FE-4C55-9B52-D2D9DDE4ABF2}" presName="LShape" presStyleLbl="alignNode1" presStyleIdx="0" presStyleCnt="5"/>
      <dgm:spPr/>
    </dgm:pt>
    <dgm:pt modelId="{B48C8BE2-1278-4453-BED9-75BD65833E3E}" type="pres">
      <dgm:prSet presAssocID="{EB7F5B4B-F2FE-4C55-9B52-D2D9DDE4ABF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1D507B-620B-4EB6-8421-C0A6831B06DA}" type="pres">
      <dgm:prSet presAssocID="{EB7F5B4B-F2FE-4C55-9B52-D2D9DDE4ABF2}" presName="Triangle" presStyleLbl="alignNode1" presStyleIdx="1" presStyleCnt="5"/>
      <dgm:spPr/>
    </dgm:pt>
    <dgm:pt modelId="{85012FC1-B375-4A1E-A78D-B1CCF23F5777}" type="pres">
      <dgm:prSet presAssocID="{4518F65C-B6CD-4131-8CA0-A0F9B1565DC7}" presName="sibTrans" presStyleCnt="0"/>
      <dgm:spPr/>
    </dgm:pt>
    <dgm:pt modelId="{2D67908B-B04D-4FA3-A530-C787AB542670}" type="pres">
      <dgm:prSet presAssocID="{4518F65C-B6CD-4131-8CA0-A0F9B1565DC7}" presName="space" presStyleCnt="0"/>
      <dgm:spPr/>
    </dgm:pt>
    <dgm:pt modelId="{8193C2EC-F395-42DA-B969-3A9F270066F4}" type="pres">
      <dgm:prSet presAssocID="{4BF86B7C-498E-48FE-AF55-82B36DDC8E7F}" presName="composite" presStyleCnt="0"/>
      <dgm:spPr/>
    </dgm:pt>
    <dgm:pt modelId="{AE2361C9-7B26-4031-885B-A6DBCDA8F3AE}" type="pres">
      <dgm:prSet presAssocID="{4BF86B7C-498E-48FE-AF55-82B36DDC8E7F}" presName="LShape" presStyleLbl="alignNode1" presStyleIdx="2" presStyleCnt="5"/>
      <dgm:spPr/>
    </dgm:pt>
    <dgm:pt modelId="{7E202B49-575D-434E-9395-3CF92D1C4776}" type="pres">
      <dgm:prSet presAssocID="{4BF86B7C-498E-48FE-AF55-82B36DDC8E7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8C817-26B9-46AC-BBC3-A150C1EA5C6A}" type="pres">
      <dgm:prSet presAssocID="{4BF86B7C-498E-48FE-AF55-82B36DDC8E7F}" presName="Triangle" presStyleLbl="alignNode1" presStyleIdx="3" presStyleCnt="5"/>
      <dgm:spPr/>
    </dgm:pt>
    <dgm:pt modelId="{C7DB672B-125D-45A4-B61E-54934EAA62F3}" type="pres">
      <dgm:prSet presAssocID="{640846D3-7765-4949-96C0-26EC242AB158}" presName="sibTrans" presStyleCnt="0"/>
      <dgm:spPr/>
    </dgm:pt>
    <dgm:pt modelId="{D8D643A3-7196-460B-B767-9A1CCBF05329}" type="pres">
      <dgm:prSet presAssocID="{640846D3-7765-4949-96C0-26EC242AB158}" presName="space" presStyleCnt="0"/>
      <dgm:spPr/>
    </dgm:pt>
    <dgm:pt modelId="{723F389E-67FB-4E63-BC89-9ED0147E017D}" type="pres">
      <dgm:prSet presAssocID="{B6951871-0963-4114-9E83-53BB10457A56}" presName="composite" presStyleCnt="0"/>
      <dgm:spPr/>
    </dgm:pt>
    <dgm:pt modelId="{3BFC9F24-68B0-49FF-B450-0581F2302A48}" type="pres">
      <dgm:prSet presAssocID="{B6951871-0963-4114-9E83-53BB10457A56}" presName="LShape" presStyleLbl="alignNode1" presStyleIdx="4" presStyleCnt="5"/>
      <dgm:spPr/>
    </dgm:pt>
    <dgm:pt modelId="{CD436A2A-8E94-4F09-8C0D-A6A5F4FF623A}" type="pres">
      <dgm:prSet presAssocID="{B6951871-0963-4114-9E83-53BB10457A5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4AD2CB-4B8A-4041-A9C2-8EBD9EE4FC52}" type="presOf" srcId="{B6951871-0963-4114-9E83-53BB10457A56}" destId="{CD436A2A-8E94-4F09-8C0D-A6A5F4FF623A}" srcOrd="0" destOrd="0" presId="urn:microsoft.com/office/officeart/2009/3/layout/StepUpProcess"/>
    <dgm:cxn modelId="{160155E1-63EF-4960-AB70-A252428AFC5B}" srcId="{3E7418C7-1872-4A6A-8931-05CBBF6170F3}" destId="{EB7F5B4B-F2FE-4C55-9B52-D2D9DDE4ABF2}" srcOrd="0" destOrd="0" parTransId="{1E9F1C08-D8B2-446F-A972-46068B6D625E}" sibTransId="{4518F65C-B6CD-4131-8CA0-A0F9B1565DC7}"/>
    <dgm:cxn modelId="{DB929111-9704-447A-8FE9-C9F89798FBBD}" srcId="{3E7418C7-1872-4A6A-8931-05CBBF6170F3}" destId="{4BF86B7C-498E-48FE-AF55-82B36DDC8E7F}" srcOrd="1" destOrd="0" parTransId="{4EF27BC7-AD4E-4014-95C8-C321682F5AC0}" sibTransId="{640846D3-7765-4949-96C0-26EC242AB158}"/>
    <dgm:cxn modelId="{BE8C9F11-C282-4AD0-9994-41D048F879A3}" type="presOf" srcId="{EB7F5B4B-F2FE-4C55-9B52-D2D9DDE4ABF2}" destId="{B48C8BE2-1278-4453-BED9-75BD65833E3E}" srcOrd="0" destOrd="0" presId="urn:microsoft.com/office/officeart/2009/3/layout/StepUpProcess"/>
    <dgm:cxn modelId="{4E0C14D8-8846-4767-B48D-2472C5BC838D}" type="presOf" srcId="{4BF86B7C-498E-48FE-AF55-82B36DDC8E7F}" destId="{7E202B49-575D-434E-9395-3CF92D1C4776}" srcOrd="0" destOrd="0" presId="urn:microsoft.com/office/officeart/2009/3/layout/StepUpProcess"/>
    <dgm:cxn modelId="{DF7BA7C8-A6C7-4C09-B204-BBF86C747482}" srcId="{3E7418C7-1872-4A6A-8931-05CBBF6170F3}" destId="{B6951871-0963-4114-9E83-53BB10457A56}" srcOrd="2" destOrd="0" parTransId="{587A374B-DD34-4DB9-8464-D65F6B94D8AC}" sibTransId="{9D04993E-94DD-404A-BE2C-EFC6DE7DDC55}"/>
    <dgm:cxn modelId="{2DC43698-E27A-4E1C-9929-16090610CC9D}" type="presOf" srcId="{3E7418C7-1872-4A6A-8931-05CBBF6170F3}" destId="{BA0F4650-50C5-4713-AC91-60EDC454A738}" srcOrd="0" destOrd="0" presId="urn:microsoft.com/office/officeart/2009/3/layout/StepUpProcess"/>
    <dgm:cxn modelId="{2567F535-5EE7-4BC9-85A7-88CAEF58D6A6}" type="presParOf" srcId="{BA0F4650-50C5-4713-AC91-60EDC454A738}" destId="{C847D431-765C-4392-BDDA-5E1DBEAC3F03}" srcOrd="0" destOrd="0" presId="urn:microsoft.com/office/officeart/2009/3/layout/StepUpProcess"/>
    <dgm:cxn modelId="{E980A252-8C69-4FAA-B8CE-1A14F6AF770A}" type="presParOf" srcId="{C847D431-765C-4392-BDDA-5E1DBEAC3F03}" destId="{DFB19BD7-A3E0-4866-8441-BC6F8010FCF2}" srcOrd="0" destOrd="0" presId="urn:microsoft.com/office/officeart/2009/3/layout/StepUpProcess"/>
    <dgm:cxn modelId="{438DABA5-0CF8-4BF3-B41D-82A380503A66}" type="presParOf" srcId="{C847D431-765C-4392-BDDA-5E1DBEAC3F03}" destId="{B48C8BE2-1278-4453-BED9-75BD65833E3E}" srcOrd="1" destOrd="0" presId="urn:microsoft.com/office/officeart/2009/3/layout/StepUpProcess"/>
    <dgm:cxn modelId="{039BD2B7-EBD3-42BF-8D36-5AB4573E94A4}" type="presParOf" srcId="{C847D431-765C-4392-BDDA-5E1DBEAC3F03}" destId="{9A1D507B-620B-4EB6-8421-C0A6831B06DA}" srcOrd="2" destOrd="0" presId="urn:microsoft.com/office/officeart/2009/3/layout/StepUpProcess"/>
    <dgm:cxn modelId="{3D6AC4D0-FCC1-4750-BE0D-1F9FB978038F}" type="presParOf" srcId="{BA0F4650-50C5-4713-AC91-60EDC454A738}" destId="{85012FC1-B375-4A1E-A78D-B1CCF23F5777}" srcOrd="1" destOrd="0" presId="urn:microsoft.com/office/officeart/2009/3/layout/StepUpProcess"/>
    <dgm:cxn modelId="{CFBA1C8C-E6E7-4A2D-BC7D-A4D554A70842}" type="presParOf" srcId="{85012FC1-B375-4A1E-A78D-B1CCF23F5777}" destId="{2D67908B-B04D-4FA3-A530-C787AB542670}" srcOrd="0" destOrd="0" presId="urn:microsoft.com/office/officeart/2009/3/layout/StepUpProcess"/>
    <dgm:cxn modelId="{4D281E4C-1143-4CC4-9FD7-510F5ABE320C}" type="presParOf" srcId="{BA0F4650-50C5-4713-AC91-60EDC454A738}" destId="{8193C2EC-F395-42DA-B969-3A9F270066F4}" srcOrd="2" destOrd="0" presId="urn:microsoft.com/office/officeart/2009/3/layout/StepUpProcess"/>
    <dgm:cxn modelId="{DE69B05F-F0DD-4A8F-89E6-A76BE32403BE}" type="presParOf" srcId="{8193C2EC-F395-42DA-B969-3A9F270066F4}" destId="{AE2361C9-7B26-4031-885B-A6DBCDA8F3AE}" srcOrd="0" destOrd="0" presId="urn:microsoft.com/office/officeart/2009/3/layout/StepUpProcess"/>
    <dgm:cxn modelId="{3A77B41C-9198-40CE-BE42-A266A95F22F6}" type="presParOf" srcId="{8193C2EC-F395-42DA-B969-3A9F270066F4}" destId="{7E202B49-575D-434E-9395-3CF92D1C4776}" srcOrd="1" destOrd="0" presId="urn:microsoft.com/office/officeart/2009/3/layout/StepUpProcess"/>
    <dgm:cxn modelId="{95755948-5B3D-430C-B9C4-983098BADA50}" type="presParOf" srcId="{8193C2EC-F395-42DA-B969-3A9F270066F4}" destId="{3098C817-26B9-46AC-BBC3-A150C1EA5C6A}" srcOrd="2" destOrd="0" presId="urn:microsoft.com/office/officeart/2009/3/layout/StepUpProcess"/>
    <dgm:cxn modelId="{E1811C07-5B2E-4243-AE68-C883E83936E9}" type="presParOf" srcId="{BA0F4650-50C5-4713-AC91-60EDC454A738}" destId="{C7DB672B-125D-45A4-B61E-54934EAA62F3}" srcOrd="3" destOrd="0" presId="urn:microsoft.com/office/officeart/2009/3/layout/StepUpProcess"/>
    <dgm:cxn modelId="{1BDD19FD-D339-411D-9F36-EE53D4B7C155}" type="presParOf" srcId="{C7DB672B-125D-45A4-B61E-54934EAA62F3}" destId="{D8D643A3-7196-460B-B767-9A1CCBF05329}" srcOrd="0" destOrd="0" presId="urn:microsoft.com/office/officeart/2009/3/layout/StepUpProcess"/>
    <dgm:cxn modelId="{1A7E0A72-999C-4F96-B842-3D97230702BC}" type="presParOf" srcId="{BA0F4650-50C5-4713-AC91-60EDC454A738}" destId="{723F389E-67FB-4E63-BC89-9ED0147E017D}" srcOrd="4" destOrd="0" presId="urn:microsoft.com/office/officeart/2009/3/layout/StepUpProcess"/>
    <dgm:cxn modelId="{9156DF99-895D-4712-93F2-23F8337E1EA6}" type="presParOf" srcId="{723F389E-67FB-4E63-BC89-9ED0147E017D}" destId="{3BFC9F24-68B0-49FF-B450-0581F2302A48}" srcOrd="0" destOrd="0" presId="urn:microsoft.com/office/officeart/2009/3/layout/StepUpProcess"/>
    <dgm:cxn modelId="{68F4210C-9EBC-43C8-8BD5-83242354FE09}" type="presParOf" srcId="{723F389E-67FB-4E63-BC89-9ED0147E017D}" destId="{CD436A2A-8E94-4F09-8C0D-A6A5F4FF62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5FFC-7122-4229-88AC-CA0D22322635}">
      <dsp:nvSpPr>
        <dsp:cNvPr id="0" name=""/>
        <dsp:cNvSpPr/>
      </dsp:nvSpPr>
      <dsp:spPr>
        <a:xfrm>
          <a:off x="3081057" y="2717284"/>
          <a:ext cx="2001602" cy="19646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Inovação</a:t>
          </a:r>
          <a:endParaRPr lang="pt-BR" sz="2900" kern="1200" dirty="0"/>
        </a:p>
      </dsp:txBody>
      <dsp:txXfrm>
        <a:off x="3374185" y="3005002"/>
        <a:ext cx="1415346" cy="1389224"/>
      </dsp:txXfrm>
    </dsp:sp>
    <dsp:sp modelId="{A636E945-73AB-499D-857A-3A1B0CEE8951}">
      <dsp:nvSpPr>
        <dsp:cNvPr id="0" name=""/>
        <dsp:cNvSpPr/>
      </dsp:nvSpPr>
      <dsp:spPr>
        <a:xfrm rot="12899994">
          <a:off x="1031459" y="2372015"/>
          <a:ext cx="2335498" cy="731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31C32B-88DB-424A-9151-B2E44FCB697A}">
      <dsp:nvSpPr>
        <dsp:cNvPr id="0" name=""/>
        <dsp:cNvSpPr/>
      </dsp:nvSpPr>
      <dsp:spPr>
        <a:xfrm>
          <a:off x="-485184" y="736730"/>
          <a:ext cx="3455655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/>
            <a:t>Os leilões pelo menor preço estimulam a busca constante por projetos competitivos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/>
            <a:t>- sites com os maiores potenciais eólicos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/>
            <a:t>- menores custos de instalação</a:t>
          </a:r>
          <a:endParaRPr lang="pt-BR" sz="1800" kern="1200" dirty="0"/>
        </a:p>
      </dsp:txBody>
      <dsp:txXfrm>
        <a:off x="-428079" y="793835"/>
        <a:ext cx="3341445" cy="1835494"/>
      </dsp:txXfrm>
    </dsp:sp>
    <dsp:sp modelId="{67DB37EC-55BD-4082-812B-512B24B9A8B7}">
      <dsp:nvSpPr>
        <dsp:cNvPr id="0" name=""/>
        <dsp:cNvSpPr/>
      </dsp:nvSpPr>
      <dsp:spPr>
        <a:xfrm rot="19529096">
          <a:off x="4768740" y="2299058"/>
          <a:ext cx="2316182" cy="731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679F7C-50FA-4169-B30B-CF2DB3BDC049}">
      <dsp:nvSpPr>
        <dsp:cNvPr id="0" name=""/>
        <dsp:cNvSpPr/>
      </dsp:nvSpPr>
      <dsp:spPr>
        <a:xfrm>
          <a:off x="5228961" y="772324"/>
          <a:ext cx="3384223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Outros países buscam reduções de custo e melhor desempenho de geração para diminuir/ eliminar a dependência de subsídios</a:t>
          </a:r>
          <a:endParaRPr lang="pt-BR" sz="1800" kern="1200" dirty="0"/>
        </a:p>
      </dsp:txBody>
      <dsp:txXfrm>
        <a:off x="5286066" y="829429"/>
        <a:ext cx="3270013" cy="183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FEE9C-97CA-412B-923D-06A9169FFFFF}">
      <dsp:nvSpPr>
        <dsp:cNvPr id="0" name=""/>
        <dsp:cNvSpPr/>
      </dsp:nvSpPr>
      <dsp:spPr>
        <a:xfrm>
          <a:off x="0" y="0"/>
          <a:ext cx="9120249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Empresas multinacionais dificilmente se dedicarão a projetos muito específicos para uma região.</a:t>
          </a:r>
          <a:endParaRPr lang="pt-BR" sz="2200" kern="1200" dirty="0"/>
        </a:p>
      </dsp:txBody>
      <dsp:txXfrm>
        <a:off x="34916" y="34916"/>
        <a:ext cx="7733139" cy="1122274"/>
      </dsp:txXfrm>
    </dsp:sp>
    <dsp:sp modelId="{629FC80D-5B8E-4470-98D9-750C6203238B}">
      <dsp:nvSpPr>
        <dsp:cNvPr id="0" name=""/>
        <dsp:cNvSpPr/>
      </dsp:nvSpPr>
      <dsp:spPr>
        <a:xfrm>
          <a:off x="268864" y="1408853"/>
          <a:ext cx="10110161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 localização de componentes associada à obtenção de financiamento, embora incentive a produção, não necessariamente representa um aporte de conhecimento relevante ao País. </a:t>
          </a:r>
          <a:endParaRPr lang="pt-BR" sz="2200" kern="1200" dirty="0"/>
        </a:p>
      </dsp:txBody>
      <dsp:txXfrm>
        <a:off x="303780" y="1443769"/>
        <a:ext cx="8334629" cy="1122274"/>
      </dsp:txXfrm>
    </dsp:sp>
    <dsp:sp modelId="{F07C0878-CA0E-4F65-8C2F-5E654E687DF8}">
      <dsp:nvSpPr>
        <dsp:cNvPr id="0" name=""/>
        <dsp:cNvSpPr/>
      </dsp:nvSpPr>
      <dsp:spPr>
        <a:xfrm>
          <a:off x="1156174" y="2817706"/>
          <a:ext cx="9840384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Há dependência estrangeira para itens de alta tecnologia </a:t>
          </a:r>
          <a:r>
            <a:rPr lang="pt-BR" sz="2200" kern="1200" dirty="0" smtClean="0"/>
            <a:t>como </a:t>
          </a:r>
          <a:r>
            <a:rPr lang="pt-BR" sz="2200" kern="1200" dirty="0" smtClean="0"/>
            <a:t>sistemas de controle, sensores, anemômetros, </a:t>
          </a:r>
          <a:r>
            <a:rPr lang="pt-BR" sz="2200" kern="1200" dirty="0" smtClean="0"/>
            <a:t>imãs permanentes</a:t>
          </a:r>
          <a:r>
            <a:rPr lang="pt-BR" sz="2200" kern="1200" dirty="0" smtClean="0"/>
            <a:t>, </a:t>
          </a:r>
          <a:r>
            <a:rPr lang="pt-BR" sz="2200" kern="1200" dirty="0" smtClean="0"/>
            <a:t>caixa </a:t>
          </a:r>
          <a:r>
            <a:rPr lang="pt-BR" sz="2200" kern="1200" dirty="0" smtClean="0"/>
            <a:t>multiplicadora e rolamentos de alta precisão.</a:t>
          </a:r>
        </a:p>
      </dsp:txBody>
      <dsp:txXfrm>
        <a:off x="1191090" y="2852622"/>
        <a:ext cx="8122667" cy="1122274"/>
      </dsp:txXfrm>
    </dsp:sp>
    <dsp:sp modelId="{66A5A44B-8672-4636-985E-77D96A6181BC}">
      <dsp:nvSpPr>
        <dsp:cNvPr id="0" name=""/>
        <dsp:cNvSpPr/>
      </dsp:nvSpPr>
      <dsp:spPr>
        <a:xfrm>
          <a:off x="2280062" y="4226560"/>
          <a:ext cx="9120249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As montadoras de base nacional estão ainda no estágio inicial da tecnologia, buscando absorver conhecimentos .</a:t>
          </a:r>
        </a:p>
      </dsp:txBody>
      <dsp:txXfrm>
        <a:off x="2314978" y="4261476"/>
        <a:ext cx="7511727" cy="1122274"/>
      </dsp:txXfrm>
    </dsp:sp>
    <dsp:sp modelId="{F14A3C9D-0056-4442-B96D-E030C49DDA14}">
      <dsp:nvSpPr>
        <dsp:cNvPr id="0" name=""/>
        <dsp:cNvSpPr/>
      </dsp:nvSpPr>
      <dsp:spPr>
        <a:xfrm>
          <a:off x="834538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8519726" y="913045"/>
        <a:ext cx="426177" cy="583089"/>
      </dsp:txXfrm>
    </dsp:sp>
    <dsp:sp modelId="{6A549B5A-D529-47E7-8B4F-3B1789B40C47}">
      <dsp:nvSpPr>
        <dsp:cNvPr id="0" name=""/>
        <dsp:cNvSpPr/>
      </dsp:nvSpPr>
      <dsp:spPr>
        <a:xfrm>
          <a:off x="9109201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9283547" y="2321898"/>
        <a:ext cx="426177" cy="583089"/>
      </dsp:txXfrm>
    </dsp:sp>
    <dsp:sp modelId="{AC525384-CAB7-48E6-BB73-ED1A3182DF44}">
      <dsp:nvSpPr>
        <dsp:cNvPr id="0" name=""/>
        <dsp:cNvSpPr/>
      </dsp:nvSpPr>
      <dsp:spPr>
        <a:xfrm>
          <a:off x="9861621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10035967" y="3730752"/>
        <a:ext cx="426177" cy="583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19BD7-A3E0-4866-8441-BC6F8010FCF2}">
      <dsp:nvSpPr>
        <dsp:cNvPr id="0" name=""/>
        <dsp:cNvSpPr/>
      </dsp:nvSpPr>
      <dsp:spPr>
        <a:xfrm rot="5400000">
          <a:off x="722915" y="1370342"/>
          <a:ext cx="2166965" cy="36057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C8BE2-1278-4453-BED9-75BD65833E3E}">
      <dsp:nvSpPr>
        <dsp:cNvPr id="0" name=""/>
        <dsp:cNvSpPr/>
      </dsp:nvSpPr>
      <dsp:spPr>
        <a:xfrm>
          <a:off x="361195" y="2447694"/>
          <a:ext cx="3255319" cy="28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Foco das políticas de fomento à eólica no Brasil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criação do mercado</a:t>
          </a:r>
        </a:p>
        <a:p>
          <a:pPr marL="82550" lvl="0" indent="-825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estruturação de uma cadeia produtiva </a:t>
          </a:r>
          <a:endParaRPr lang="pt-BR" sz="1800" kern="1200" dirty="0"/>
        </a:p>
      </dsp:txBody>
      <dsp:txXfrm>
        <a:off x="361195" y="2447694"/>
        <a:ext cx="3255319" cy="2853478"/>
      </dsp:txXfrm>
    </dsp:sp>
    <dsp:sp modelId="{9A1D507B-620B-4EB6-8421-C0A6831B06DA}">
      <dsp:nvSpPr>
        <dsp:cNvPr id="0" name=""/>
        <dsp:cNvSpPr/>
      </dsp:nvSpPr>
      <dsp:spPr>
        <a:xfrm>
          <a:off x="3002303" y="1104881"/>
          <a:ext cx="614211" cy="614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361C9-7B26-4031-885B-A6DBCDA8F3AE}">
      <dsp:nvSpPr>
        <dsp:cNvPr id="0" name=""/>
        <dsp:cNvSpPr/>
      </dsp:nvSpPr>
      <dsp:spPr>
        <a:xfrm rot="5400000">
          <a:off x="4708062" y="384214"/>
          <a:ext cx="2166965" cy="36057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2B49-575D-434E-9395-3CF92D1C4776}">
      <dsp:nvSpPr>
        <dsp:cNvPr id="0" name=""/>
        <dsp:cNvSpPr/>
      </dsp:nvSpPr>
      <dsp:spPr>
        <a:xfrm>
          <a:off x="4346342" y="1461566"/>
          <a:ext cx="3255319" cy="28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Recentemente lançamento de programas de apoio ao desenvolvimento tecnológico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Inova Energia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chamada pública da ANEEL </a:t>
          </a:r>
          <a:endParaRPr lang="pt-BR" sz="1800" kern="1200" dirty="0"/>
        </a:p>
      </dsp:txBody>
      <dsp:txXfrm>
        <a:off x="4346342" y="1461566"/>
        <a:ext cx="3255319" cy="2853478"/>
      </dsp:txXfrm>
    </dsp:sp>
    <dsp:sp modelId="{3098C817-26B9-46AC-BBC3-A150C1EA5C6A}">
      <dsp:nvSpPr>
        <dsp:cNvPr id="0" name=""/>
        <dsp:cNvSpPr/>
      </dsp:nvSpPr>
      <dsp:spPr>
        <a:xfrm>
          <a:off x="6987450" y="118752"/>
          <a:ext cx="614211" cy="614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9F24-68B0-49FF-B450-0581F2302A48}">
      <dsp:nvSpPr>
        <dsp:cNvPr id="0" name=""/>
        <dsp:cNvSpPr/>
      </dsp:nvSpPr>
      <dsp:spPr>
        <a:xfrm rot="5400000">
          <a:off x="8693210" y="-601914"/>
          <a:ext cx="2166965" cy="36057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36A2A-8E94-4F09-8C0D-A6A5F4FF623A}">
      <dsp:nvSpPr>
        <dsp:cNvPr id="0" name=""/>
        <dsp:cNvSpPr/>
      </dsp:nvSpPr>
      <dsp:spPr>
        <a:xfrm>
          <a:off x="8331489" y="475437"/>
          <a:ext cx="3255319" cy="28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WEG + TRACTEBEL - R$ 160 milhões para desenvolver um aerogerador de 3,3MW com tecnologia 100% nacional e projetado para as condições de vento nacionais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IMPSA - desenvolvimento de aerogeradores de até 3,5MW, adaptados aos ventos nordestinos, com rotor de 150m de diâmetro e torre até 150m, com entrada para painel solar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Eletrosul, o Instituto Ideal e a FURG de Rio Grande (RS) -  Centro de Pesquisa e Desenvolvimento em Energia Eólica do Sul (CPDEO-Sul).</a:t>
          </a:r>
          <a:endParaRPr lang="pt-BR" sz="1800" kern="1200" dirty="0"/>
        </a:p>
      </dsp:txBody>
      <dsp:txXfrm>
        <a:off x="8331489" y="475437"/>
        <a:ext cx="3255319" cy="28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E4D6-7215-4F45-8709-4D4C4C3A0B38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ACA48-C2F6-4866-A14A-97C3AAF93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49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F4A5-EEFB-4446-B0AF-70AB1E463244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0E51-EAB4-400A-8D9D-3D91B864C1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12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 mais longas – há protótipos de 73 a 90 metros em avaliação e estudos para comprimentos superiores a 100m; para viabilização deste tamanho de pás é necessário o desenvolvimento de materiais mais leves, com substituição da fibra de vidro por fibra de carbono e tecidos de alto módulo, e/ou a construção das pás 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multiseções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autoreparáveis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em desenvolvimento tecnologia para autocorreção de fissuras na superfície das pás através do uso de compostos químicos especiais (RECHARGE, 2014);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Fundações – visando redução de custo e maior eficiência na instalação subaquática; há também projetos de várias empresas para o desenvolvimento de aerogeradores flutuantes (RECHARGE, 2014);</a:t>
            </a:r>
          </a:p>
          <a:p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(cubo do rotor) – fabricação em material compósito para redução de peso e assim dos custos de instalação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Baixa competitividade em custos</a:t>
            </a:r>
          </a:p>
          <a:p>
            <a:r>
              <a:rPr lang="pt-BR" dirty="0" smtClean="0"/>
              <a:t>Aço - Os maiores custos para componentes e subcomponentes produzidos localmente estão relacionados principalmente ao custo interno da chapa de aço. </a:t>
            </a:r>
          </a:p>
          <a:p>
            <a:r>
              <a:rPr lang="pt-BR" dirty="0" smtClean="0"/>
              <a:t>Tributos - um aerogerador importado é taxado em 14% enquanto que os impostos que incidem na cadeia produtiva nacional totalizam 26,5% (ABIMAQ, 2013). A Logística </a:t>
            </a:r>
          </a:p>
          <a:p>
            <a:r>
              <a:rPr lang="pt-BR" dirty="0" smtClean="0"/>
              <a:t>Mão e obra O Brasil, em uma análise mais ampla de sua competitividade industrial, embora tenha um valor de remuneração baixo comparativamente a diversos outros países, tem em geral uma baixa produtividade do trabalho na indústria. A análise conjunta destes dois fatores para composição do custo de mão de obra resulta em um posicionamento de inferioridade em relação a países como, por exemplo, Coreia, Espanha e México, mais ainda mais favorável com relação, por exemplo, a China e a Índia (CNI, 2013).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Baixa competitividade em custos</a:t>
            </a:r>
          </a:p>
          <a:p>
            <a:r>
              <a:rPr lang="pt-BR" dirty="0" smtClean="0"/>
              <a:t>Aço - Os maiores custos para componentes e subcomponentes produzidos localmente estão relacionados principalmente ao custo interno da chapa de aço. </a:t>
            </a:r>
          </a:p>
          <a:p>
            <a:r>
              <a:rPr lang="pt-BR" dirty="0" smtClean="0"/>
              <a:t>Tributos - um aerogerador importado é taxado em 14% enquanto que os impostos que incidem na cadeia produtiva nacional totalizam 26,5% (ABIMAQ, 2013). A Logística </a:t>
            </a:r>
          </a:p>
          <a:p>
            <a:r>
              <a:rPr lang="pt-BR" dirty="0" smtClean="0"/>
              <a:t>Mão e obra O Brasil, em uma análise mais ampla de sua competitividade industrial, embora tenha um valor de remuneração baixo comparativamente a diversos outros países, tem em geral uma baixa produtividade do trabalho na indústria. A análise conjunta destes dois fatores para composição do custo de mão de obra resulta em um posicionamento de inferioridade em relação a países como, por exemplo, Coreia, Espanha e México, mais ainda mais favorável com relação, por exemplo, a China e a Índia (CNI, 2013).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PAPs</a:t>
            </a:r>
            <a:r>
              <a:rPr lang="pt-BR" dirty="0" smtClean="0"/>
              <a:t> </a:t>
            </a:r>
            <a:r>
              <a:rPr lang="pt-BR" dirty="0" err="1" smtClean="0"/>
              <a:t>Proinfa</a:t>
            </a:r>
            <a:r>
              <a:rPr lang="pt-BR" dirty="0" smtClean="0"/>
              <a:t> -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Plano Anual 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São feitos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ajustes  - </a:t>
            </a:r>
            <a:r>
              <a:rPr lang="pt-BR" dirty="0" smtClean="0"/>
              <a:t>A parcela do ajuste será calculada pela diferença entre o produto da ENERGIA gerada no ANO anterior, referida ao CENTRO DE GRAVIDADE, pelo preço ajustado pela CURVA DE FATOR DE CAPACIDADE e o produto da ENERGIA CONTRATADA, ambos no ANO anterior, pelo preço unitário.</a:t>
            </a:r>
          </a:p>
          <a:p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err="1" smtClean="0"/>
              <a:t>Proinfa</a:t>
            </a:r>
            <a:r>
              <a:rPr lang="pt-BR" dirty="0" smtClean="0"/>
              <a:t> nos tivemos tarifas de até R$</a:t>
            </a:r>
            <a:r>
              <a:rPr lang="pt-BR" baseline="0" dirty="0" smtClean="0"/>
              <a:t> 361,86 – subsidiadas</a:t>
            </a:r>
          </a:p>
          <a:p>
            <a:r>
              <a:rPr lang="pt-BR" baseline="0" dirty="0" smtClean="0"/>
              <a:t>Valor do A-5 de (18º LEN de 13/12/ 2013) foi de R$ 119,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 CCEE (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Renex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Perspectiva </a:t>
            </a:r>
            <a:r>
              <a:rPr lang="pt-BR" dirty="0" smtClean="0"/>
              <a:t>de contratação</a:t>
            </a:r>
            <a:r>
              <a:rPr lang="pt-BR" baseline="0" dirty="0" smtClean="0"/>
              <a:t> anual de cerca de 2GW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7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9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Documento_do_Microsoft_Word1.docx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Documento_do_Microsoft_Word2.docx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Documento_do_Microsoft_Word3.docx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docid=b8dyOBSLi4qD_M&amp;tbnid=_RpN7tbB_A-bOM:&amp;ved=0CAUQjRw&amp;url=http://www.rya.org.uk/newsevents/news/Pages/Offshorewindenergymovingtofloatingwindturbines.aspx&amp;ei=7Q6KU-2EB_bIsATh2ID4Dw&amp;bvm=bv.67720277,d.b2k&amp;psig=AFQjCNEZh1M5Xe0mEgLb-rGjCa-ffYg-Gg&amp;ust=1401643015536722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br/url?sa=i&amp;rct=j&amp;q=&amp;esrc=s&amp;frm=1&amp;source=images&amp;cd=&amp;cad=rja&amp;uact=8&amp;docid=fYJsarmSEri7wM&amp;tbnid=hqGFsWBlsgXQcM:&amp;ved=0CAUQjRw&amp;url=http://inhabitat.com/norway-to-build-the-worlds-largest-wind-turbine/&amp;ei=1hCKU9XDG-rJsQTa1YIg&amp;bvm=bv.67720277,d.b2k&amp;psig=AFQjCNESPTD8-nNnX4Xje6aUvhghnOPhDw&amp;ust=14016434481940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vian.sebben.adam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AutoShape 2" descr="http://www.google.com.br/url?sa=i&amp;source=images&amp;cd=&amp;docid=97KQAoE8ec6eQM&amp;tbnid=32a2tTGYihzTVM:&amp;ved=0CAUQjBw&amp;url=http%3A%2F%2Fyes2renewables.files.wordpress.com%2F2012%2F03%2Fenercon_e-126_aurich-georgsfeld03.jpg&amp;ei=heaJU--YA8vMsQS21oDABw&amp;psig=AFQjCNHqnc0NR-7sFTQLTHWCEQCE3icGBw&amp;ust=1401632773190370"/>
          <p:cNvSpPr>
            <a:spLocks noChangeAspect="1" noChangeArrowheads="1"/>
          </p:cNvSpPr>
          <p:nvPr/>
        </p:nvSpPr>
        <p:spPr bwMode="auto">
          <a:xfrm>
            <a:off x="63500" y="-136525"/>
            <a:ext cx="441007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7" y="1203365"/>
            <a:ext cx="5081649" cy="50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 Explicativo 1 (Sem Bordas) 10"/>
          <p:cNvSpPr/>
          <p:nvPr/>
        </p:nvSpPr>
        <p:spPr>
          <a:xfrm>
            <a:off x="8467107" y="4144489"/>
            <a:ext cx="3206337" cy="593766"/>
          </a:xfrm>
          <a:prstGeom prst="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Torre</a:t>
            </a:r>
            <a:endParaRPr lang="pt-BR" dirty="0"/>
          </a:p>
        </p:txBody>
      </p:sp>
      <p:sp>
        <p:nvSpPr>
          <p:cNvPr id="17" name="Texto Explicativo 1 (Sem Bordas) 16"/>
          <p:cNvSpPr/>
          <p:nvPr/>
        </p:nvSpPr>
        <p:spPr>
          <a:xfrm>
            <a:off x="8467106" y="1506196"/>
            <a:ext cx="3206337" cy="593766"/>
          </a:xfrm>
          <a:prstGeom prst="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Pá</a:t>
            </a:r>
            <a:endParaRPr lang="pt-BR" dirty="0"/>
          </a:p>
        </p:txBody>
      </p:sp>
      <p:sp>
        <p:nvSpPr>
          <p:cNvPr id="18" name="Texto Explicativo 1 (Sem Bordas) 17"/>
          <p:cNvSpPr/>
          <p:nvPr/>
        </p:nvSpPr>
        <p:spPr>
          <a:xfrm>
            <a:off x="748493" y="1292438"/>
            <a:ext cx="3206337" cy="593766"/>
          </a:xfrm>
          <a:prstGeom prst="callout1">
            <a:avLst>
              <a:gd name="adj1" fmla="val 102750"/>
              <a:gd name="adj2" fmla="val 37963"/>
              <a:gd name="adj3" fmla="val 224500"/>
              <a:gd name="adj4" fmla="val 1094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Nacele</a:t>
            </a:r>
            <a:endParaRPr lang="pt-BR" dirty="0"/>
          </a:p>
        </p:txBody>
      </p:sp>
      <p:sp>
        <p:nvSpPr>
          <p:cNvPr id="19" name="Texto Explicativo 1 (Sem Bordas) 18"/>
          <p:cNvSpPr/>
          <p:nvPr/>
        </p:nvSpPr>
        <p:spPr>
          <a:xfrm>
            <a:off x="758041" y="3447306"/>
            <a:ext cx="3206337" cy="593766"/>
          </a:xfrm>
          <a:prstGeom prst="callout1">
            <a:avLst>
              <a:gd name="adj1" fmla="val -143250"/>
              <a:gd name="adj2" fmla="val 121297"/>
              <a:gd name="adj3" fmla="val -13500"/>
              <a:gd name="adj4" fmla="val 93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Cubo do rotor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524008" y="2327564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22%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524008" y="5045037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25%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781645" y="4226832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8%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743692" y="2142898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45%</a:t>
            </a:r>
            <a:endParaRPr lang="pt-BR" b="1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aerogerador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112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AutoShape 2" descr="http://www.google.com.br/url?sa=i&amp;source=images&amp;cd=&amp;docid=97KQAoE8ec6eQM&amp;tbnid=32a2tTGYihzTVM:&amp;ved=0CAUQjBw&amp;url=http%3A%2F%2Fyes2renewables.files.wordpress.com%2F2012%2F03%2Fenercon_e-126_aurich-georgsfeld03.jpg&amp;ei=heaJU--YA8vMsQS21oDABw&amp;psig=AFQjCNHqnc0NR-7sFTQLTHWCEQCE3icGBw&amp;ust=1401632773190370"/>
          <p:cNvSpPr>
            <a:spLocks noChangeAspect="1" noChangeArrowheads="1"/>
          </p:cNvSpPr>
          <p:nvPr/>
        </p:nvSpPr>
        <p:spPr bwMode="auto">
          <a:xfrm>
            <a:off x="63500" y="-136525"/>
            <a:ext cx="441007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Conceitos e tecnologias</a:t>
            </a:r>
            <a:endParaRPr lang="pt-BR" sz="2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90115"/>
              </p:ext>
            </p:extLst>
          </p:nvPr>
        </p:nvGraphicFramePr>
        <p:xfrm>
          <a:off x="903001" y="1436911"/>
          <a:ext cx="8834767" cy="536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Documento" r:id="rId5" imgW="5728919" imgH="4760587" progId="Word.Document.12">
                  <p:embed/>
                </p:oleObj>
              </mc:Choice>
              <mc:Fallback>
                <p:oleObj name="Documento" r:id="rId5" imgW="5728919" imgH="4760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3001" y="1436911"/>
                        <a:ext cx="8834767" cy="536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9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Modelos comercializados no Brasil</a:t>
            </a:r>
            <a:endParaRPr lang="pt-BR" sz="28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57889"/>
              </p:ext>
            </p:extLst>
          </p:nvPr>
        </p:nvGraphicFramePr>
        <p:xfrm>
          <a:off x="914383" y="1358630"/>
          <a:ext cx="7766480" cy="562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Documento" r:id="rId5" imgW="5847836" imgH="6626934" progId="Word.Document.12">
                  <p:embed/>
                </p:oleObj>
              </mc:Choice>
              <mc:Fallback>
                <p:oleObj name="Documento" r:id="rId5" imgW="5847836" imgH="6626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383" y="1358630"/>
                        <a:ext cx="7766480" cy="5620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3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Modelos comercializados no Brasil</a:t>
            </a:r>
            <a:endParaRPr lang="pt-BR" sz="2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51902"/>
              </p:ext>
            </p:extLst>
          </p:nvPr>
        </p:nvGraphicFramePr>
        <p:xfrm>
          <a:off x="914400" y="1282535"/>
          <a:ext cx="6928825" cy="557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Documento" r:id="rId5" imgW="5848556" imgH="7622054" progId="Word.Document.12">
                  <p:embed/>
                </p:oleObj>
              </mc:Choice>
              <mc:Fallback>
                <p:oleObj name="Documento" r:id="rId5" imgW="5848556" imgH="7622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82535"/>
                        <a:ext cx="6928825" cy="557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9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Modelos comercializados no Brasil</a:t>
            </a:r>
            <a:endParaRPr lang="pt-BR" sz="2800" dirty="0"/>
          </a:p>
        </p:txBody>
      </p:sp>
      <p:pic>
        <p:nvPicPr>
          <p:cNvPr id="5" name="Picture 11" descr="https://encrypted-tbn1.gstatic.com/images?q=tbn:ANd9GcR39WO_A3T5enX3ikDcMIMj-0opTCQgfDsw7bqsM76tiMEd-bHRu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/>
          <a:stretch/>
        </p:blipFill>
        <p:spPr bwMode="auto">
          <a:xfrm>
            <a:off x="878761" y="2277308"/>
            <a:ext cx="3089873" cy="192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3" descr="https://encrypted-tbn3.gstatic.com/images?q=tbn:ANd9GcRPTiWwmY0eIwK070c9V5AG3X5xgQ42OJvJwW9Nc-sFUuVc9KABl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41" y="2149434"/>
            <a:ext cx="3275307" cy="2129104"/>
          </a:xfrm>
          <a:prstGeom prst="rect">
            <a:avLst/>
          </a:prstGeom>
          <a:noFill/>
          <a:extLst/>
        </p:spPr>
      </p:pic>
      <p:pic>
        <p:nvPicPr>
          <p:cNvPr id="8" name="Imagem 5" descr="vista_perspectiva-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0215" y="1657230"/>
            <a:ext cx="3379789" cy="26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78761" y="4595751"/>
            <a:ext cx="339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Acionamento com multiplicador</a:t>
            </a:r>
          </a:p>
          <a:p>
            <a:r>
              <a:rPr lang="pt-BR" dirty="0" smtClean="0"/>
              <a:t>Fonte: </a:t>
            </a:r>
            <a:r>
              <a:rPr lang="pt-BR" dirty="0" err="1" smtClean="0"/>
              <a:t>Gamesa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35325" y="4595751"/>
            <a:ext cx="339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Acionamento direto</a:t>
            </a:r>
          </a:p>
          <a:p>
            <a:r>
              <a:rPr lang="pt-BR" dirty="0" smtClean="0"/>
              <a:t>Fonte: </a:t>
            </a:r>
            <a:r>
              <a:rPr lang="pt-BR" dirty="0" err="1" smtClean="0"/>
              <a:t>Enercon</a:t>
            </a:r>
            <a:r>
              <a:rPr lang="pt-BR" dirty="0" smtClean="0"/>
              <a:t>/</a:t>
            </a:r>
            <a:r>
              <a:rPr lang="pt-BR" dirty="0" err="1" smtClean="0"/>
              <a:t>Wobben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156347" y="4575089"/>
            <a:ext cx="339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Acionamento direto</a:t>
            </a:r>
          </a:p>
          <a:p>
            <a:r>
              <a:rPr lang="pt-BR" dirty="0" smtClean="0"/>
              <a:t>Fonte: IMPSA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1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Crescimento dos aerogeradores </a:t>
            </a:r>
            <a:endParaRPr lang="pt-BR" sz="2800" dirty="0"/>
          </a:p>
        </p:txBody>
      </p:sp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5" y="1848093"/>
            <a:ext cx="8315176" cy="4160821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8478981" y="6008914"/>
            <a:ext cx="325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Fonte: adaptado de IEA (2013</a:t>
            </a:r>
            <a:r>
              <a:rPr lang="pt-BR" dirty="0" smtClean="0"/>
              <a:t>)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Crescimento dos aerogeradores no Brasil 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478981" y="6008914"/>
            <a:ext cx="3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Fonte: </a:t>
            </a:r>
            <a:r>
              <a:rPr lang="pt-BR" dirty="0" smtClean="0"/>
              <a:t>elaboração própria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7" y="1386304"/>
            <a:ext cx="8464224" cy="462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Crescimento dos aerogeradores </a:t>
            </a:r>
            <a:endParaRPr lang="pt-BR" sz="2800" dirty="0"/>
          </a:p>
        </p:txBody>
      </p:sp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0" y="1313703"/>
            <a:ext cx="7282024" cy="2688281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1" y="4066425"/>
            <a:ext cx="5286968" cy="2588820"/>
          </a:xfrm>
          <a:prstGeom prst="rect">
            <a:avLst/>
          </a:prstGeom>
          <a:noFill/>
        </p:spPr>
      </p:pic>
      <p:sp>
        <p:nvSpPr>
          <p:cNvPr id="3" name="Retângulo de cantos arredondados 2"/>
          <p:cNvSpPr/>
          <p:nvPr/>
        </p:nvSpPr>
        <p:spPr>
          <a:xfrm>
            <a:off x="3206340" y="1816926"/>
            <a:ext cx="1923803" cy="4667002"/>
          </a:xfrm>
          <a:prstGeom prst="roundRect">
            <a:avLst/>
          </a:prstGeom>
          <a:solidFill>
            <a:schemeClr val="bg1">
              <a:alpha val="2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Tendências tecnológicas mundiais</a:t>
            </a:r>
            <a:endParaRPr lang="pt-BR" sz="2800" dirty="0"/>
          </a:p>
        </p:txBody>
      </p:sp>
      <p:pic>
        <p:nvPicPr>
          <p:cNvPr id="11266" name="Picture 2" descr="https://encrypted-tbn2.gstatic.com/images?q=tbn:ANd9GcSpz4VIKDiy-GiXtvDCz1rPI1YnP2mfRo0dqnu9Hw0WJ71yPx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4327661"/>
            <a:ext cx="3372180" cy="22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de in the USA... Modular Wind Energy's segmented blade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2" y="1380567"/>
            <a:ext cx="40290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87458" y="1380567"/>
            <a:ext cx="6229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Mercado </a:t>
            </a:r>
            <a:r>
              <a:rPr lang="pt-BR" i="1" dirty="0" smtClean="0"/>
              <a:t>offshore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Aerogeradores de 10 a 15MW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Pás mais longas mais leves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Fundações subaquáticas flutuantes (offshore)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Materiais alternativos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Trem de acionamento híbrido de média velocidade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Sistemas de controle integrados e operações inteligentes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1270" name="Picture 6" descr="http://www.rya.org.uk/SiteCollectionImages/environment/FloatingTurbineStructureswe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3" y="3586348"/>
            <a:ext cx="5448538" cy="29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Tendências tecnológicas – mercado </a:t>
            </a:r>
            <a:r>
              <a:rPr lang="pt-BR" sz="2800" i="1" dirty="0" err="1" smtClean="0"/>
              <a:t>onshore</a:t>
            </a:r>
            <a:endParaRPr lang="pt-BR" sz="28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263101" y="1724937"/>
            <a:ext cx="5600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Maximização </a:t>
            </a:r>
            <a:r>
              <a:rPr lang="pt-BR" dirty="0"/>
              <a:t>da energia </a:t>
            </a:r>
            <a:r>
              <a:rPr lang="pt-BR" dirty="0" smtClean="0"/>
              <a:t>gerada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Torres </a:t>
            </a:r>
            <a:r>
              <a:rPr lang="pt-BR" dirty="0"/>
              <a:t>mais altas (acima de 100m</a:t>
            </a:r>
            <a:r>
              <a:rPr lang="pt-BR" dirty="0" smtClean="0"/>
              <a:t>) e </a:t>
            </a:r>
            <a:r>
              <a:rPr lang="pt-BR" dirty="0" err="1" smtClean="0"/>
              <a:t>ultra-altas</a:t>
            </a:r>
            <a:r>
              <a:rPr lang="pt-BR" dirty="0" smtClean="0"/>
              <a:t> (200 metros)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Rotores </a:t>
            </a:r>
            <a:r>
              <a:rPr lang="pt-BR" dirty="0"/>
              <a:t>e potências cada vez </a:t>
            </a:r>
            <a:r>
              <a:rPr lang="pt-BR" dirty="0" smtClean="0"/>
              <a:t>maiores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Refinamento </a:t>
            </a:r>
            <a:r>
              <a:rPr lang="pt-BR" dirty="0"/>
              <a:t>contínuo dos </a:t>
            </a:r>
            <a:r>
              <a:rPr lang="pt-BR" dirty="0" smtClean="0"/>
              <a:t>projetos </a:t>
            </a:r>
            <a:r>
              <a:rPr lang="pt-BR" dirty="0"/>
              <a:t>e dos processos </a:t>
            </a:r>
            <a:r>
              <a:rPr lang="pt-BR" dirty="0" smtClean="0"/>
              <a:t>produtivos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ara redução </a:t>
            </a:r>
            <a:r>
              <a:rPr lang="pt-BR" dirty="0"/>
              <a:t>do custo de material e das cargas estruturais no </a:t>
            </a:r>
            <a:r>
              <a:rPr lang="pt-BR" dirty="0" smtClean="0"/>
              <a:t>aerogerador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/>
              <a:t>para maior </a:t>
            </a:r>
            <a:r>
              <a:rPr lang="pt-BR" dirty="0"/>
              <a:t>eficiência, confiabilidade e </a:t>
            </a:r>
            <a:r>
              <a:rPr lang="pt-BR" dirty="0" smtClean="0"/>
              <a:t>durabilidade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No </a:t>
            </a:r>
            <a:r>
              <a:rPr lang="pt-BR" dirty="0"/>
              <a:t>Brasil </a:t>
            </a:r>
            <a:endParaRPr lang="pt-B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/>
              <a:t>adequação </a:t>
            </a:r>
            <a:r>
              <a:rPr lang="pt-BR" dirty="0"/>
              <a:t>às condições de ventos </a:t>
            </a:r>
            <a:r>
              <a:rPr lang="pt-BR" dirty="0" smtClean="0"/>
              <a:t>locais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/>
              <a:t>aerogeradores </a:t>
            </a:r>
            <a:r>
              <a:rPr lang="pt-BR" dirty="0"/>
              <a:t>maiores, mais simples e </a:t>
            </a:r>
            <a:r>
              <a:rPr lang="pt-BR" dirty="0" smtClean="0"/>
              <a:t>eficientes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6386" name="Picture 2" descr="http://www.inhabitat.com/wp-content/uploads/2010/02/e-126-wind_turbine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2" y="1380566"/>
            <a:ext cx="5569577" cy="47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6263101" y="4726379"/>
            <a:ext cx="5600348" cy="124587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279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 competitividade na indústria de energia eólica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4037991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Vivian Sebben Adami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Produttare Consultores Associados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8" name="Picture 4" descr="http://www.grupoenerbio.com.br/blog/wp-content/uploads/2011/04/e%C3%B3lica-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3022290"/>
            <a:ext cx="5238750" cy="348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Cadeia produtiva nacional</a:t>
            </a:r>
            <a:endParaRPr lang="pt-BR" sz="28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62752" y="1534932"/>
            <a:ext cx="5726173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7 montadoras de aerogeradores (credenciadas no BNDES)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13 fábricas de torre (aço, concreto, híbrida e </a:t>
            </a:r>
            <a:r>
              <a:rPr lang="pt-BR" sz="2000" dirty="0" err="1" smtClean="0"/>
              <a:t>treliçada</a:t>
            </a:r>
            <a:r>
              <a:rPr lang="pt-BR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4 fabricantes de pás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Diversos fabricantes de subcomponentes e insumos </a:t>
            </a:r>
            <a:endParaRPr lang="pt-BR" sz="2000" dirty="0"/>
          </a:p>
        </p:txBody>
      </p:sp>
      <p:sp>
        <p:nvSpPr>
          <p:cNvPr id="6" name="Seta para a direita 5"/>
          <p:cNvSpPr/>
          <p:nvPr/>
        </p:nvSpPr>
        <p:spPr>
          <a:xfrm>
            <a:off x="6531429" y="2796789"/>
            <a:ext cx="546265" cy="3918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386450" y="1502323"/>
            <a:ext cx="4239492" cy="4401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Evolução do modelo industrial  -  montagem </a:t>
            </a:r>
            <a:r>
              <a:rPr lang="pt-BR" sz="2000" dirty="0"/>
              <a:t>local do aerogerador e </a:t>
            </a:r>
            <a:r>
              <a:rPr lang="pt-BR" sz="2000" dirty="0" smtClean="0"/>
              <a:t> </a:t>
            </a:r>
            <a:r>
              <a:rPr lang="pt-BR" sz="2000" dirty="0"/>
              <a:t>fabricação local de </a:t>
            </a:r>
            <a:r>
              <a:rPr lang="pt-BR" sz="2000" dirty="0" smtClean="0"/>
              <a:t>componentes</a:t>
            </a:r>
            <a:endParaRPr lang="pt-BR" sz="2000" dirty="0"/>
          </a:p>
          <a:p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Conhecimento tecnológico  - processos </a:t>
            </a:r>
            <a:r>
              <a:rPr lang="pt-BR" sz="2000" dirty="0"/>
              <a:t>de montagem dos aerogeradores e </a:t>
            </a:r>
            <a:r>
              <a:rPr lang="pt-BR" sz="2000" dirty="0" smtClean="0"/>
              <a:t>processos </a:t>
            </a:r>
            <a:r>
              <a:rPr lang="pt-BR" sz="2000" dirty="0"/>
              <a:t>de fabricação de torres, pás e de grandes componentes caldeirados, fundidos, forjados e usinados. </a:t>
            </a:r>
            <a:endParaRPr lang="pt-BR" sz="2000" dirty="0" smtClean="0"/>
          </a:p>
          <a:p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Falta de domínio tecnológico para </a:t>
            </a:r>
            <a:r>
              <a:rPr lang="pt-BR" sz="2000" dirty="0"/>
              <a:t>o desenvolvimento do projeto da maior parte destes componentes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8" name="Seta para baixo 7"/>
          <p:cNvSpPr/>
          <p:nvPr/>
        </p:nvSpPr>
        <p:spPr>
          <a:xfrm>
            <a:off x="2196935" y="3906982"/>
            <a:ext cx="427512" cy="61751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8784" y="4643231"/>
            <a:ext cx="403761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Baixa competitividade em custos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Aço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Tributos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Logística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Mão e obra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921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/>
              <a:t>Algumas questões importantes a </a:t>
            </a:r>
            <a:r>
              <a:rPr lang="pt-BR" sz="2800" dirty="0" smtClean="0"/>
              <a:t>considerar</a:t>
            </a:r>
            <a:endParaRPr lang="pt-BR" sz="2800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4064121"/>
              </p:ext>
            </p:extLst>
          </p:nvPr>
        </p:nvGraphicFramePr>
        <p:xfrm>
          <a:off x="368135" y="1289666"/>
          <a:ext cx="11400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Oportunidades e Desafios</a:t>
            </a:r>
            <a:endParaRPr lang="pt-BR" sz="2800" i="1" dirty="0"/>
          </a:p>
        </p:txBody>
      </p:sp>
      <p:pic>
        <p:nvPicPr>
          <p:cNvPr id="17410" name="Picture 2" descr="https://encrypted-tbn0.gstatic.com/images?q=tbn:ANd9GcSKdYxBvBw2IlaDjK7cRp1hbNwQQ9hMZyS4QiE2eieTv6Uveq6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67" y="1404302"/>
            <a:ext cx="3711906" cy="27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0.gstatic.com/images?q=tbn:ANd9GcQq8zD07upHSkZVOfduSkO9seP8-NfFGt2oIHISZipYVKZuE-3w6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67" y="4558165"/>
            <a:ext cx="3715935" cy="14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9384" y="1650666"/>
            <a:ext cx="5569528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Focalização de ações de PD&amp;I nos itens do aerogerador que representem parcelas significativas do custo e </a:t>
            </a:r>
            <a:r>
              <a:rPr lang="pt-BR" dirty="0" smtClean="0"/>
              <a:t>maiores </a:t>
            </a:r>
            <a:r>
              <a:rPr lang="pt-BR" dirty="0"/>
              <a:t>impactos no desempenho do aerogerador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  pás - 22% do custo e alto impacto no desempenho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 torres - cerca de 25% do custo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o sistema de controle - alto impacto no </a:t>
            </a:r>
            <a:r>
              <a:rPr lang="pt-BR" dirty="0" smtClean="0"/>
              <a:t>desempenho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8668" y="3758789"/>
            <a:ext cx="6806541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Para desenvolvimento local e/ou </a:t>
            </a:r>
            <a:r>
              <a:rPr lang="pt-BR" dirty="0" smtClean="0"/>
              <a:t>adaptações são necessários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Parcerias tecnológicas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Centros de testes e certificação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Financiamento para pesquisa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Rede de Inovação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Centros de formação e pesquisa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Rotas estratégicas </a:t>
            </a:r>
          </a:p>
        </p:txBody>
      </p:sp>
    </p:spTree>
    <p:extLst>
      <p:ext uri="{BB962C8B-B14F-4D97-AF65-F5344CB8AC3E}">
        <p14:creationId xmlns:p14="http://schemas.microsoft.com/office/powerpoint/2010/main" val="14500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415074" y="887639"/>
            <a:ext cx="3781301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Iniciativas em curso</a:t>
            </a:r>
            <a:endParaRPr lang="pt-BR" sz="2800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1020283"/>
              </p:ext>
            </p:extLst>
          </p:nvPr>
        </p:nvGraphicFramePr>
        <p:xfrm>
          <a:off x="296883" y="1218416"/>
          <a:ext cx="115903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5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28197" y="1935678"/>
            <a:ext cx="602078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400" dirty="0" smtClean="0"/>
              <a:t>Obrigada!</a:t>
            </a:r>
            <a:endParaRPr lang="pt-BR" sz="5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58192" y="3610099"/>
            <a:ext cx="742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Vivian Sebben Adami</a:t>
            </a:r>
          </a:p>
          <a:p>
            <a:pPr algn="ctr"/>
            <a:r>
              <a:rPr lang="pt-BR" sz="2400" dirty="0" smtClean="0"/>
              <a:t>(051) 9155 0115</a:t>
            </a:r>
          </a:p>
          <a:p>
            <a:pPr algn="ctr"/>
            <a:r>
              <a:rPr lang="pt-BR" sz="2400" dirty="0" smtClean="0">
                <a:hlinkClick r:id="rId4"/>
              </a:rPr>
              <a:t>vivian.sebben.adami@gmail.com</a:t>
            </a:r>
            <a:endParaRPr lang="pt-BR" sz="2400" dirty="0" smtClean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47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Capacidade Instalada (MW)</a:t>
            </a:r>
            <a:endParaRPr lang="pt-BR" sz="36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668" y="1828800"/>
            <a:ext cx="10308771" cy="36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697683" y="5771408"/>
            <a:ext cx="488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Estudo Eletrosul maio de 2014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84668" y="3646922"/>
            <a:ext cx="10308771" cy="52131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Evolução do preço do Preço médio de contratação (R$/</a:t>
            </a:r>
            <a:r>
              <a:rPr lang="pt-BR" sz="2800" dirty="0" err="1" smtClean="0"/>
              <a:t>MWh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/>
          <a:stretch/>
        </p:blipFill>
        <p:spPr bwMode="auto">
          <a:xfrm>
            <a:off x="976066" y="1508173"/>
            <a:ext cx="8601075" cy="533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9429008" y="5771408"/>
            <a:ext cx="214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Apresentação CCEE (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Renex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Evolução do preço do Preço médio de contratação (R$/</a:t>
            </a:r>
            <a:r>
              <a:rPr lang="pt-BR" sz="2800" dirty="0" err="1" smtClean="0"/>
              <a:t>MWh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/>
          <a:stretch/>
        </p:blipFill>
        <p:spPr bwMode="auto">
          <a:xfrm>
            <a:off x="1365625" y="1249284"/>
            <a:ext cx="9227160" cy="558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5" y="761527"/>
            <a:ext cx="9884847" cy="56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170223" y="6365174"/>
            <a:ext cx="393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Apresentação CCEE (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Renex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77593" y="651111"/>
            <a:ext cx="2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7511" y="6365174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A-3 (</a:t>
            </a:r>
            <a:r>
              <a:rPr lang="pt-BR" dirty="0" err="1" smtClean="0"/>
              <a:t>nov</a:t>
            </a:r>
            <a:r>
              <a:rPr lang="pt-BR" dirty="0" smtClean="0"/>
              <a:t>/13)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6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Evolução da capacidade instalada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889044" y="5934670"/>
            <a:ext cx="214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Boletim dados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Abeeólica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Janeiro de 2014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" y="1284219"/>
            <a:ext cx="9334014" cy="542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Modelo de contratação </a:t>
            </a:r>
            <a:endParaRPr lang="pt-BR" sz="3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8181476"/>
              </p:ext>
            </p:extLst>
          </p:nvPr>
        </p:nvGraphicFramePr>
        <p:xfrm>
          <a:off x="2113791" y="12330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1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Os custos de instalação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29008" y="5771408"/>
            <a:ext cx="214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Adaptado de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Braselco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8" y="1886939"/>
            <a:ext cx="92964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37" y="1886939"/>
            <a:ext cx="14763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0936" y="1685064"/>
            <a:ext cx="665018" cy="253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29000"/>
              </a:lnSpc>
            </a:pPr>
            <a:r>
              <a:rPr lang="pt-BR" b="1" dirty="0" smtClean="0"/>
              <a:t>4%</a:t>
            </a:r>
          </a:p>
          <a:p>
            <a:pPr algn="r">
              <a:lnSpc>
                <a:spcPct val="229000"/>
              </a:lnSpc>
            </a:pPr>
            <a:r>
              <a:rPr lang="pt-BR" b="1" dirty="0" smtClean="0"/>
              <a:t>14%</a:t>
            </a:r>
          </a:p>
          <a:p>
            <a:pPr algn="r">
              <a:lnSpc>
                <a:spcPct val="229000"/>
              </a:lnSpc>
            </a:pPr>
            <a:r>
              <a:rPr lang="pt-BR" b="1" dirty="0" smtClean="0"/>
              <a:t>12%</a:t>
            </a:r>
          </a:p>
          <a:p>
            <a:pPr algn="r">
              <a:lnSpc>
                <a:spcPct val="229000"/>
              </a:lnSpc>
            </a:pPr>
            <a:r>
              <a:rPr lang="pt-BR" b="1" dirty="0" smtClean="0"/>
              <a:t>70%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624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1307</Words>
  <Application>Microsoft Office PowerPoint</Application>
  <PresentationFormat>Personalizar</PresentationFormat>
  <Paragraphs>160</Paragraphs>
  <Slides>24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Documento</vt:lpstr>
      <vt:lpstr>Apresentação do PowerPoint</vt:lpstr>
      <vt:lpstr>Inovação e competitividade na indústria de energia eólica</vt:lpstr>
      <vt:lpstr>Capacidade Instalada (MW)</vt:lpstr>
      <vt:lpstr>Evolução do preço do Preço médio de contratação (R$/MWh)</vt:lpstr>
      <vt:lpstr>Evolução do preço do Preço médio de contratação (R$/MWh)</vt:lpstr>
      <vt:lpstr>Apresentação do PowerPoint</vt:lpstr>
      <vt:lpstr>Evolução da capacidade instalada</vt:lpstr>
      <vt:lpstr>Modelo de contratação </vt:lpstr>
      <vt:lpstr>Os custos de instalação</vt:lpstr>
      <vt:lpstr>O aerogerador</vt:lpstr>
      <vt:lpstr>Conceitos e tecnologias</vt:lpstr>
      <vt:lpstr>Modelos comercializados no Brasil</vt:lpstr>
      <vt:lpstr>Modelos comercializados no Brasil</vt:lpstr>
      <vt:lpstr>Modelos comercializados no Brasil</vt:lpstr>
      <vt:lpstr>Crescimento dos aerogeradores </vt:lpstr>
      <vt:lpstr>Crescimento dos aerogeradores no Brasil </vt:lpstr>
      <vt:lpstr>Crescimento dos aerogeradores </vt:lpstr>
      <vt:lpstr>Tendências tecnológicas mundiais</vt:lpstr>
      <vt:lpstr>Tendências tecnológicas – mercado onshore</vt:lpstr>
      <vt:lpstr>Cadeia produtiva nacional</vt:lpstr>
      <vt:lpstr>Algumas questões importantes a considerar</vt:lpstr>
      <vt:lpstr>Oportunidades e Desafios</vt:lpstr>
      <vt:lpstr>Iniciativas em curso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Vivian</cp:lastModifiedBy>
  <cp:revision>55</cp:revision>
  <cp:lastPrinted>2014-06-03T18:06:06Z</cp:lastPrinted>
  <dcterms:created xsi:type="dcterms:W3CDTF">2014-05-26T19:08:54Z</dcterms:created>
  <dcterms:modified xsi:type="dcterms:W3CDTF">2014-06-03T19:45:12Z</dcterms:modified>
</cp:coreProperties>
</file>