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58" r:id="rId3"/>
    <p:sldId id="259" r:id="rId4"/>
    <p:sldId id="281" r:id="rId5"/>
    <p:sldId id="282" r:id="rId6"/>
    <p:sldId id="283" r:id="rId7"/>
    <p:sldId id="260" r:id="rId8"/>
    <p:sldId id="318" r:id="rId9"/>
    <p:sldId id="319" r:id="rId10"/>
    <p:sldId id="261" r:id="rId11"/>
    <p:sldId id="262" r:id="rId12"/>
    <p:sldId id="316" r:id="rId13"/>
    <p:sldId id="289" r:id="rId14"/>
    <p:sldId id="290" r:id="rId15"/>
    <p:sldId id="320" r:id="rId16"/>
    <p:sldId id="275" r:id="rId17"/>
    <p:sldId id="310" r:id="rId18"/>
    <p:sldId id="321" r:id="rId19"/>
    <p:sldId id="311" r:id="rId20"/>
    <p:sldId id="313" r:id="rId21"/>
    <p:sldId id="314" r:id="rId22"/>
    <p:sldId id="302" r:id="rId23"/>
    <p:sldId id="306" r:id="rId24"/>
    <p:sldId id="307" r:id="rId25"/>
    <p:sldId id="308" r:id="rId26"/>
    <p:sldId id="309" r:id="rId27"/>
    <p:sldId id="317" r:id="rId28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ardo Bahia (SEDE)" initials="B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F0B11-C2FC-4E95-9A46-56054D94137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5B47EA-7E53-4823-B326-69BBB0B56CAC}">
      <dgm:prSet phldrT="[Texto]"/>
      <dgm:spPr/>
      <dgm:t>
        <a:bodyPr/>
        <a:lstStyle/>
        <a:p>
          <a:r>
            <a:rPr lang="pt-BR" b="1" dirty="0" smtClean="0"/>
            <a:t>Desenvolvimento de Biomassa </a:t>
          </a:r>
          <a:r>
            <a:rPr lang="pt-BR" b="1" u="none" dirty="0" smtClean="0"/>
            <a:t>(plantio matéria prima)</a:t>
          </a:r>
          <a:endParaRPr lang="pt-BR" dirty="0"/>
        </a:p>
      </dgm:t>
    </dgm:pt>
    <dgm:pt modelId="{96384C4C-7C4B-4B1D-9E84-E292FA61287C}" type="parTrans" cxnId="{30E7384B-3399-4141-A36E-BD4A0402AB09}">
      <dgm:prSet/>
      <dgm:spPr/>
      <dgm:t>
        <a:bodyPr/>
        <a:lstStyle/>
        <a:p>
          <a:endParaRPr lang="pt-BR"/>
        </a:p>
      </dgm:t>
    </dgm:pt>
    <dgm:pt modelId="{3EA9D1BC-1CCE-4613-A4F6-39F2F66F25D4}" type="sibTrans" cxnId="{30E7384B-3399-4141-A36E-BD4A0402AB09}">
      <dgm:prSet/>
      <dgm:spPr/>
      <dgm:t>
        <a:bodyPr/>
        <a:lstStyle/>
        <a:p>
          <a:endParaRPr lang="pt-BR"/>
        </a:p>
      </dgm:t>
    </dgm:pt>
    <dgm:pt modelId="{11F8095D-0E75-41B3-9ED5-B966224F7325}">
      <dgm:prSet phldrT="[Texto]"/>
      <dgm:spPr/>
      <dgm:t>
        <a:bodyPr/>
        <a:lstStyle/>
        <a:p>
          <a:r>
            <a:rPr lang="pt-BR" b="1" u="none" dirty="0" smtClean="0"/>
            <a:t>Desenvolvimento de uma rede integrada de pré-defino e refino</a:t>
          </a:r>
          <a:endParaRPr lang="pt-BR" dirty="0"/>
        </a:p>
      </dgm:t>
    </dgm:pt>
    <dgm:pt modelId="{8A54BAAC-EC1D-48BD-BEC5-3AEC4A2D8900}" type="parTrans" cxnId="{6819C8BD-018C-43CA-B12C-590405B62445}">
      <dgm:prSet/>
      <dgm:spPr/>
      <dgm:t>
        <a:bodyPr/>
        <a:lstStyle/>
        <a:p>
          <a:endParaRPr lang="pt-BR"/>
        </a:p>
      </dgm:t>
    </dgm:pt>
    <dgm:pt modelId="{C269F7AE-DE59-4DC6-BF50-659CFFEE4301}" type="sibTrans" cxnId="{6819C8BD-018C-43CA-B12C-590405B62445}">
      <dgm:prSet/>
      <dgm:spPr/>
      <dgm:t>
        <a:bodyPr/>
        <a:lstStyle/>
        <a:p>
          <a:endParaRPr lang="pt-BR"/>
        </a:p>
      </dgm:t>
    </dgm:pt>
    <dgm:pt modelId="{EF2835BD-7182-481C-BEBF-866155D59EA1}">
      <dgm:prSet phldrT="[Texto]"/>
      <dgm:spPr/>
      <dgm:t>
        <a:bodyPr/>
        <a:lstStyle/>
        <a:p>
          <a:r>
            <a:rPr lang="pt-BR" b="1" u="none" dirty="0" smtClean="0"/>
            <a:t>Estruturação de centro de referência em certificação de </a:t>
          </a:r>
          <a:r>
            <a:rPr lang="pt-BR" b="1" u="none" dirty="0" err="1" smtClean="0"/>
            <a:t>BioQAv</a:t>
          </a:r>
          <a:endParaRPr lang="pt-BR" dirty="0"/>
        </a:p>
      </dgm:t>
    </dgm:pt>
    <dgm:pt modelId="{3ACFFAB5-9577-4C9B-8B6A-26C629D66DC8}" type="parTrans" cxnId="{AABC5D52-BBF7-45AA-B9EA-8C78B1E8E193}">
      <dgm:prSet/>
      <dgm:spPr/>
      <dgm:t>
        <a:bodyPr/>
        <a:lstStyle/>
        <a:p>
          <a:endParaRPr lang="pt-BR"/>
        </a:p>
      </dgm:t>
    </dgm:pt>
    <dgm:pt modelId="{142FF93A-6242-4DF3-97FB-D4B261B15775}" type="sibTrans" cxnId="{AABC5D52-BBF7-45AA-B9EA-8C78B1E8E193}">
      <dgm:prSet/>
      <dgm:spPr/>
      <dgm:t>
        <a:bodyPr/>
        <a:lstStyle/>
        <a:p>
          <a:endParaRPr lang="pt-BR"/>
        </a:p>
      </dgm:t>
    </dgm:pt>
    <dgm:pt modelId="{68BA7C19-D662-49AC-8B28-F839A2C5D664}">
      <dgm:prSet phldrT="[Texto]"/>
      <dgm:spPr/>
      <dgm:t>
        <a:bodyPr/>
        <a:lstStyle/>
        <a:p>
          <a:r>
            <a:rPr lang="pt-BR" b="1" u="none" dirty="0" smtClean="0"/>
            <a:t>Planejamento estratégico de médio e longo prazo</a:t>
          </a:r>
          <a:endParaRPr lang="pt-BR" dirty="0"/>
        </a:p>
      </dgm:t>
    </dgm:pt>
    <dgm:pt modelId="{76E84ED7-1673-4D2A-9F12-CA487E79CBF1}" type="parTrans" cxnId="{719D54CB-1D4F-4CCA-A582-7A02E642B09D}">
      <dgm:prSet/>
      <dgm:spPr/>
      <dgm:t>
        <a:bodyPr/>
        <a:lstStyle/>
        <a:p>
          <a:endParaRPr lang="pt-BR"/>
        </a:p>
      </dgm:t>
    </dgm:pt>
    <dgm:pt modelId="{3B81CD6A-051B-414E-8F5A-116F01EA7CFA}" type="sibTrans" cxnId="{719D54CB-1D4F-4CCA-A582-7A02E642B09D}">
      <dgm:prSet/>
      <dgm:spPr/>
      <dgm:t>
        <a:bodyPr/>
        <a:lstStyle/>
        <a:p>
          <a:endParaRPr lang="pt-BR"/>
        </a:p>
      </dgm:t>
    </dgm:pt>
    <dgm:pt modelId="{5CECF697-D7C2-46F0-907F-864481A1CC9D}">
      <dgm:prSet phldrT="[Texto]"/>
      <dgm:spPr/>
      <dgm:t>
        <a:bodyPr/>
        <a:lstStyle/>
        <a:p>
          <a:r>
            <a:rPr lang="pt-BR" b="1" u="none" dirty="0" smtClean="0"/>
            <a:t>Apoio ao desenvolvimento da infraestrutura aeroportuária para o uso do </a:t>
          </a:r>
          <a:r>
            <a:rPr lang="pt-BR" b="1" u="none" dirty="0" err="1" smtClean="0"/>
            <a:t>BioQAv</a:t>
          </a:r>
          <a:endParaRPr lang="pt-BR" dirty="0"/>
        </a:p>
      </dgm:t>
    </dgm:pt>
    <dgm:pt modelId="{C0B9140A-7683-41D4-ABF9-B68BA71EAB3E}" type="parTrans" cxnId="{2A18952B-0F65-430C-98A4-2149283022DD}">
      <dgm:prSet/>
      <dgm:spPr/>
      <dgm:t>
        <a:bodyPr/>
        <a:lstStyle/>
        <a:p>
          <a:endParaRPr lang="pt-BR"/>
        </a:p>
      </dgm:t>
    </dgm:pt>
    <dgm:pt modelId="{9BCD30BA-0F31-497E-93D4-2FDA02252C97}" type="sibTrans" cxnId="{2A18952B-0F65-430C-98A4-2149283022DD}">
      <dgm:prSet/>
      <dgm:spPr/>
      <dgm:t>
        <a:bodyPr/>
        <a:lstStyle/>
        <a:p>
          <a:endParaRPr lang="pt-BR"/>
        </a:p>
      </dgm:t>
    </dgm:pt>
    <dgm:pt modelId="{FE1FAFF9-8B5F-4E01-BB3F-132CBD43AFB7}" type="pres">
      <dgm:prSet presAssocID="{F3AF0B11-C2FC-4E95-9A46-56054D94137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9A9F4571-DBDB-400B-B6C2-AD36C48EA0C8}" type="pres">
      <dgm:prSet presAssocID="{EF5B47EA-7E53-4823-B326-69BBB0B56CAC}" presName="compNode" presStyleCnt="0"/>
      <dgm:spPr/>
    </dgm:pt>
    <dgm:pt modelId="{B51BF79D-AEBD-4853-9EB0-8E1AECDB7759}" type="pres">
      <dgm:prSet presAssocID="{EF5B47EA-7E53-4823-B326-69BBB0B56CAC}" presName="dummyConnPt" presStyleCnt="0"/>
      <dgm:spPr/>
    </dgm:pt>
    <dgm:pt modelId="{5B6C8277-9DB5-4E09-8169-DA06ABAE6C3E}" type="pres">
      <dgm:prSet presAssocID="{EF5B47EA-7E53-4823-B326-69BBB0B56C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D132DD-AF8B-4D4D-8080-26569FF9F527}" type="pres">
      <dgm:prSet presAssocID="{3EA9D1BC-1CCE-4613-A4F6-39F2F66F25D4}" presName="sibTrans" presStyleLbl="bgSibTrans2D1" presStyleIdx="0" presStyleCnt="4"/>
      <dgm:spPr/>
      <dgm:t>
        <a:bodyPr/>
        <a:lstStyle/>
        <a:p>
          <a:endParaRPr lang="pt-BR"/>
        </a:p>
      </dgm:t>
    </dgm:pt>
    <dgm:pt modelId="{BE3C6B50-3A3E-4C8F-8BB3-F8887F2DD934}" type="pres">
      <dgm:prSet presAssocID="{11F8095D-0E75-41B3-9ED5-B966224F7325}" presName="compNode" presStyleCnt="0"/>
      <dgm:spPr/>
    </dgm:pt>
    <dgm:pt modelId="{71CD1EAB-7102-4178-A871-14D396AC2DFF}" type="pres">
      <dgm:prSet presAssocID="{11F8095D-0E75-41B3-9ED5-B966224F7325}" presName="dummyConnPt" presStyleCnt="0"/>
      <dgm:spPr/>
    </dgm:pt>
    <dgm:pt modelId="{3F4F5AB5-9DD3-4EDA-A801-BA73D3997718}" type="pres">
      <dgm:prSet presAssocID="{11F8095D-0E75-41B3-9ED5-B966224F73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37DBF5-4C11-438D-A9EC-4851A0653B63}" type="pres">
      <dgm:prSet presAssocID="{C269F7AE-DE59-4DC6-BF50-659CFFEE4301}" presName="sibTrans" presStyleLbl="bgSibTrans2D1" presStyleIdx="1" presStyleCnt="4"/>
      <dgm:spPr/>
      <dgm:t>
        <a:bodyPr/>
        <a:lstStyle/>
        <a:p>
          <a:endParaRPr lang="pt-BR"/>
        </a:p>
      </dgm:t>
    </dgm:pt>
    <dgm:pt modelId="{7AC82B79-2D06-46AE-B654-14CCC73348E4}" type="pres">
      <dgm:prSet presAssocID="{EF2835BD-7182-481C-BEBF-866155D59EA1}" presName="compNode" presStyleCnt="0"/>
      <dgm:spPr/>
    </dgm:pt>
    <dgm:pt modelId="{DCF1550A-A0DA-434B-994C-763152A4F610}" type="pres">
      <dgm:prSet presAssocID="{EF2835BD-7182-481C-BEBF-866155D59EA1}" presName="dummyConnPt" presStyleCnt="0"/>
      <dgm:spPr/>
    </dgm:pt>
    <dgm:pt modelId="{D309B155-CE2E-4608-A948-8D71F7023BA7}" type="pres">
      <dgm:prSet presAssocID="{EF2835BD-7182-481C-BEBF-866155D59E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D3EF7-26CF-4B4C-B1AC-DBAD796D39EC}" type="pres">
      <dgm:prSet presAssocID="{142FF93A-6242-4DF3-97FB-D4B261B15775}" presName="sibTrans" presStyleLbl="bgSibTrans2D1" presStyleIdx="2" presStyleCnt="4"/>
      <dgm:spPr/>
      <dgm:t>
        <a:bodyPr/>
        <a:lstStyle/>
        <a:p>
          <a:endParaRPr lang="pt-BR"/>
        </a:p>
      </dgm:t>
    </dgm:pt>
    <dgm:pt modelId="{1DC2C360-9BCF-4CB7-AD98-12D5F16026B2}" type="pres">
      <dgm:prSet presAssocID="{68BA7C19-D662-49AC-8B28-F839A2C5D664}" presName="compNode" presStyleCnt="0"/>
      <dgm:spPr/>
    </dgm:pt>
    <dgm:pt modelId="{8305E451-A616-4DFB-AAEA-583F196EFAC7}" type="pres">
      <dgm:prSet presAssocID="{68BA7C19-D662-49AC-8B28-F839A2C5D664}" presName="dummyConnPt" presStyleCnt="0"/>
      <dgm:spPr/>
    </dgm:pt>
    <dgm:pt modelId="{0245DF9B-CB3F-4B5A-88A3-F8C4B6E8AA4B}" type="pres">
      <dgm:prSet presAssocID="{68BA7C19-D662-49AC-8B28-F839A2C5D664}" presName="node" presStyleLbl="node1" presStyleIdx="3" presStyleCnt="5" custLinFactNeighborX="27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E035F-F9AE-4AAF-8F80-C4BE26DBDB85}" type="pres">
      <dgm:prSet presAssocID="{3B81CD6A-051B-414E-8F5A-116F01EA7CFA}" presName="sibTrans" presStyleLbl="bgSibTrans2D1" presStyleIdx="3" presStyleCnt="4"/>
      <dgm:spPr/>
      <dgm:t>
        <a:bodyPr/>
        <a:lstStyle/>
        <a:p>
          <a:endParaRPr lang="pt-BR"/>
        </a:p>
      </dgm:t>
    </dgm:pt>
    <dgm:pt modelId="{A4CDA9F0-43AF-45FD-AB16-0D3F90C54A43}" type="pres">
      <dgm:prSet presAssocID="{5CECF697-D7C2-46F0-907F-864481A1CC9D}" presName="compNode" presStyleCnt="0"/>
      <dgm:spPr/>
    </dgm:pt>
    <dgm:pt modelId="{4C5DB24E-174E-41A9-867A-3B0A9EF65BDD}" type="pres">
      <dgm:prSet presAssocID="{5CECF697-D7C2-46F0-907F-864481A1CC9D}" presName="dummyConnPt" presStyleCnt="0"/>
      <dgm:spPr/>
    </dgm:pt>
    <dgm:pt modelId="{9EF0D20F-82B6-4B35-B05F-46806A77E670}" type="pres">
      <dgm:prSet presAssocID="{5CECF697-D7C2-46F0-907F-864481A1CC9D}" presName="node" presStyleLbl="node1" presStyleIdx="4" presStyleCnt="5" custLinFactNeighborX="26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19C8BD-018C-43CA-B12C-590405B62445}" srcId="{F3AF0B11-C2FC-4E95-9A46-56054D941377}" destId="{11F8095D-0E75-41B3-9ED5-B966224F7325}" srcOrd="1" destOrd="0" parTransId="{8A54BAAC-EC1D-48BD-BEC5-3AEC4A2D8900}" sibTransId="{C269F7AE-DE59-4DC6-BF50-659CFFEE4301}"/>
    <dgm:cxn modelId="{87241DB6-5F11-4323-BE52-3967DDE82CDF}" type="presOf" srcId="{EF5B47EA-7E53-4823-B326-69BBB0B56CAC}" destId="{5B6C8277-9DB5-4E09-8169-DA06ABAE6C3E}" srcOrd="0" destOrd="0" presId="urn:microsoft.com/office/officeart/2005/8/layout/bProcess4"/>
    <dgm:cxn modelId="{CDF5E3E1-0E20-47D9-AA85-FF3CF6536D59}" type="presOf" srcId="{5CECF697-D7C2-46F0-907F-864481A1CC9D}" destId="{9EF0D20F-82B6-4B35-B05F-46806A77E670}" srcOrd="0" destOrd="0" presId="urn:microsoft.com/office/officeart/2005/8/layout/bProcess4"/>
    <dgm:cxn modelId="{414D8594-A257-48EB-BCB0-156D878ABC7E}" type="presOf" srcId="{F3AF0B11-C2FC-4E95-9A46-56054D941377}" destId="{FE1FAFF9-8B5F-4E01-BB3F-132CBD43AFB7}" srcOrd="0" destOrd="0" presId="urn:microsoft.com/office/officeart/2005/8/layout/bProcess4"/>
    <dgm:cxn modelId="{D77884B9-0D27-4AF5-94B6-6D12BC8838CC}" type="presOf" srcId="{142FF93A-6242-4DF3-97FB-D4B261B15775}" destId="{FBCD3EF7-26CF-4B4C-B1AC-DBAD796D39EC}" srcOrd="0" destOrd="0" presId="urn:microsoft.com/office/officeart/2005/8/layout/bProcess4"/>
    <dgm:cxn modelId="{719D54CB-1D4F-4CCA-A582-7A02E642B09D}" srcId="{F3AF0B11-C2FC-4E95-9A46-56054D941377}" destId="{68BA7C19-D662-49AC-8B28-F839A2C5D664}" srcOrd="3" destOrd="0" parTransId="{76E84ED7-1673-4D2A-9F12-CA487E79CBF1}" sibTransId="{3B81CD6A-051B-414E-8F5A-116F01EA7CFA}"/>
    <dgm:cxn modelId="{AABC5D52-BBF7-45AA-B9EA-8C78B1E8E193}" srcId="{F3AF0B11-C2FC-4E95-9A46-56054D941377}" destId="{EF2835BD-7182-481C-BEBF-866155D59EA1}" srcOrd="2" destOrd="0" parTransId="{3ACFFAB5-9577-4C9B-8B6A-26C629D66DC8}" sibTransId="{142FF93A-6242-4DF3-97FB-D4B261B15775}"/>
    <dgm:cxn modelId="{BA20A41E-FCAA-43B7-A968-2C1E3B303627}" type="presOf" srcId="{3B81CD6A-051B-414E-8F5A-116F01EA7CFA}" destId="{75AE035F-F9AE-4AAF-8F80-C4BE26DBDB85}" srcOrd="0" destOrd="0" presId="urn:microsoft.com/office/officeart/2005/8/layout/bProcess4"/>
    <dgm:cxn modelId="{DDDFA8C8-26C5-4B7B-813F-177C0C191F36}" type="presOf" srcId="{EF2835BD-7182-481C-BEBF-866155D59EA1}" destId="{D309B155-CE2E-4608-A948-8D71F7023BA7}" srcOrd="0" destOrd="0" presId="urn:microsoft.com/office/officeart/2005/8/layout/bProcess4"/>
    <dgm:cxn modelId="{290A60F2-9FC9-491C-B6EB-61D49B126CF4}" type="presOf" srcId="{11F8095D-0E75-41B3-9ED5-B966224F7325}" destId="{3F4F5AB5-9DD3-4EDA-A801-BA73D3997718}" srcOrd="0" destOrd="0" presId="urn:microsoft.com/office/officeart/2005/8/layout/bProcess4"/>
    <dgm:cxn modelId="{2A18952B-0F65-430C-98A4-2149283022DD}" srcId="{F3AF0B11-C2FC-4E95-9A46-56054D941377}" destId="{5CECF697-D7C2-46F0-907F-864481A1CC9D}" srcOrd="4" destOrd="0" parTransId="{C0B9140A-7683-41D4-ABF9-B68BA71EAB3E}" sibTransId="{9BCD30BA-0F31-497E-93D4-2FDA02252C97}"/>
    <dgm:cxn modelId="{D4588223-FB9D-42D7-AD33-F9262E6A3B2E}" type="presOf" srcId="{C269F7AE-DE59-4DC6-BF50-659CFFEE4301}" destId="{AE37DBF5-4C11-438D-A9EC-4851A0653B63}" srcOrd="0" destOrd="0" presId="urn:microsoft.com/office/officeart/2005/8/layout/bProcess4"/>
    <dgm:cxn modelId="{82AF6F9C-BDE1-4DF9-9395-D33AAFC159A5}" type="presOf" srcId="{68BA7C19-D662-49AC-8B28-F839A2C5D664}" destId="{0245DF9B-CB3F-4B5A-88A3-F8C4B6E8AA4B}" srcOrd="0" destOrd="0" presId="urn:microsoft.com/office/officeart/2005/8/layout/bProcess4"/>
    <dgm:cxn modelId="{30E7384B-3399-4141-A36E-BD4A0402AB09}" srcId="{F3AF0B11-C2FC-4E95-9A46-56054D941377}" destId="{EF5B47EA-7E53-4823-B326-69BBB0B56CAC}" srcOrd="0" destOrd="0" parTransId="{96384C4C-7C4B-4B1D-9E84-E292FA61287C}" sibTransId="{3EA9D1BC-1CCE-4613-A4F6-39F2F66F25D4}"/>
    <dgm:cxn modelId="{583CC142-0C6A-42A7-AD91-EFA7378FC464}" type="presOf" srcId="{3EA9D1BC-1CCE-4613-A4F6-39F2F66F25D4}" destId="{EFD132DD-AF8B-4D4D-8080-26569FF9F527}" srcOrd="0" destOrd="0" presId="urn:microsoft.com/office/officeart/2005/8/layout/bProcess4"/>
    <dgm:cxn modelId="{D275486C-8088-468C-A717-19B913666D8B}" type="presParOf" srcId="{FE1FAFF9-8B5F-4E01-BB3F-132CBD43AFB7}" destId="{9A9F4571-DBDB-400B-B6C2-AD36C48EA0C8}" srcOrd="0" destOrd="0" presId="urn:microsoft.com/office/officeart/2005/8/layout/bProcess4"/>
    <dgm:cxn modelId="{27AE8917-50DF-4AAA-B9B4-DCEE5D89990D}" type="presParOf" srcId="{9A9F4571-DBDB-400B-B6C2-AD36C48EA0C8}" destId="{B51BF79D-AEBD-4853-9EB0-8E1AECDB7759}" srcOrd="0" destOrd="0" presId="urn:microsoft.com/office/officeart/2005/8/layout/bProcess4"/>
    <dgm:cxn modelId="{7C41C21E-D206-4B64-A18A-AE3A5EA145DD}" type="presParOf" srcId="{9A9F4571-DBDB-400B-B6C2-AD36C48EA0C8}" destId="{5B6C8277-9DB5-4E09-8169-DA06ABAE6C3E}" srcOrd="1" destOrd="0" presId="urn:microsoft.com/office/officeart/2005/8/layout/bProcess4"/>
    <dgm:cxn modelId="{078ADBB4-7342-4400-94F1-CFCE31C68E68}" type="presParOf" srcId="{FE1FAFF9-8B5F-4E01-BB3F-132CBD43AFB7}" destId="{EFD132DD-AF8B-4D4D-8080-26569FF9F527}" srcOrd="1" destOrd="0" presId="urn:microsoft.com/office/officeart/2005/8/layout/bProcess4"/>
    <dgm:cxn modelId="{DBA2987B-9D3C-41F3-A845-5FE95C407BB8}" type="presParOf" srcId="{FE1FAFF9-8B5F-4E01-BB3F-132CBD43AFB7}" destId="{BE3C6B50-3A3E-4C8F-8BB3-F8887F2DD934}" srcOrd="2" destOrd="0" presId="urn:microsoft.com/office/officeart/2005/8/layout/bProcess4"/>
    <dgm:cxn modelId="{54FB9FEF-A85F-4B33-9D78-2B56ED53FD33}" type="presParOf" srcId="{BE3C6B50-3A3E-4C8F-8BB3-F8887F2DD934}" destId="{71CD1EAB-7102-4178-A871-14D396AC2DFF}" srcOrd="0" destOrd="0" presId="urn:microsoft.com/office/officeart/2005/8/layout/bProcess4"/>
    <dgm:cxn modelId="{314900FF-A3A2-4D4E-B3B5-B610700C8AB4}" type="presParOf" srcId="{BE3C6B50-3A3E-4C8F-8BB3-F8887F2DD934}" destId="{3F4F5AB5-9DD3-4EDA-A801-BA73D3997718}" srcOrd="1" destOrd="0" presId="urn:microsoft.com/office/officeart/2005/8/layout/bProcess4"/>
    <dgm:cxn modelId="{D1001D58-152C-4B91-B345-7B0EEF930909}" type="presParOf" srcId="{FE1FAFF9-8B5F-4E01-BB3F-132CBD43AFB7}" destId="{AE37DBF5-4C11-438D-A9EC-4851A0653B63}" srcOrd="3" destOrd="0" presId="urn:microsoft.com/office/officeart/2005/8/layout/bProcess4"/>
    <dgm:cxn modelId="{56382BBD-E0D9-4A93-BBAA-3101EC53B8BB}" type="presParOf" srcId="{FE1FAFF9-8B5F-4E01-BB3F-132CBD43AFB7}" destId="{7AC82B79-2D06-46AE-B654-14CCC73348E4}" srcOrd="4" destOrd="0" presId="urn:microsoft.com/office/officeart/2005/8/layout/bProcess4"/>
    <dgm:cxn modelId="{56B5F71D-EAE9-4E4A-A036-E43D343B03B1}" type="presParOf" srcId="{7AC82B79-2D06-46AE-B654-14CCC73348E4}" destId="{DCF1550A-A0DA-434B-994C-763152A4F610}" srcOrd="0" destOrd="0" presId="urn:microsoft.com/office/officeart/2005/8/layout/bProcess4"/>
    <dgm:cxn modelId="{762F288C-D612-4A3D-9855-F4202CE448D4}" type="presParOf" srcId="{7AC82B79-2D06-46AE-B654-14CCC73348E4}" destId="{D309B155-CE2E-4608-A948-8D71F7023BA7}" srcOrd="1" destOrd="0" presId="urn:microsoft.com/office/officeart/2005/8/layout/bProcess4"/>
    <dgm:cxn modelId="{205C5C99-EB93-43EC-92CB-698542F3F093}" type="presParOf" srcId="{FE1FAFF9-8B5F-4E01-BB3F-132CBD43AFB7}" destId="{FBCD3EF7-26CF-4B4C-B1AC-DBAD796D39EC}" srcOrd="5" destOrd="0" presId="urn:microsoft.com/office/officeart/2005/8/layout/bProcess4"/>
    <dgm:cxn modelId="{7C4CFE72-3803-4D0F-9520-C3F7505F1A44}" type="presParOf" srcId="{FE1FAFF9-8B5F-4E01-BB3F-132CBD43AFB7}" destId="{1DC2C360-9BCF-4CB7-AD98-12D5F16026B2}" srcOrd="6" destOrd="0" presId="urn:microsoft.com/office/officeart/2005/8/layout/bProcess4"/>
    <dgm:cxn modelId="{BFC78219-2D81-41C1-81FD-2B1B60709833}" type="presParOf" srcId="{1DC2C360-9BCF-4CB7-AD98-12D5F16026B2}" destId="{8305E451-A616-4DFB-AAEA-583F196EFAC7}" srcOrd="0" destOrd="0" presId="urn:microsoft.com/office/officeart/2005/8/layout/bProcess4"/>
    <dgm:cxn modelId="{1EB2D107-A841-4F55-8F9F-2C8DEB70117B}" type="presParOf" srcId="{1DC2C360-9BCF-4CB7-AD98-12D5F16026B2}" destId="{0245DF9B-CB3F-4B5A-88A3-F8C4B6E8AA4B}" srcOrd="1" destOrd="0" presId="urn:microsoft.com/office/officeart/2005/8/layout/bProcess4"/>
    <dgm:cxn modelId="{9663CCF1-B79D-4581-A211-29D8C4F5254D}" type="presParOf" srcId="{FE1FAFF9-8B5F-4E01-BB3F-132CBD43AFB7}" destId="{75AE035F-F9AE-4AAF-8F80-C4BE26DBDB85}" srcOrd="7" destOrd="0" presId="urn:microsoft.com/office/officeart/2005/8/layout/bProcess4"/>
    <dgm:cxn modelId="{4700A5E5-49B1-4473-988C-5EFC30C11E37}" type="presParOf" srcId="{FE1FAFF9-8B5F-4E01-BB3F-132CBD43AFB7}" destId="{A4CDA9F0-43AF-45FD-AB16-0D3F90C54A43}" srcOrd="8" destOrd="0" presId="urn:microsoft.com/office/officeart/2005/8/layout/bProcess4"/>
    <dgm:cxn modelId="{75EEACF4-D429-457D-B657-59DE9208A8A1}" type="presParOf" srcId="{A4CDA9F0-43AF-45FD-AB16-0D3F90C54A43}" destId="{4C5DB24E-174E-41A9-867A-3B0A9EF65BDD}" srcOrd="0" destOrd="0" presId="urn:microsoft.com/office/officeart/2005/8/layout/bProcess4"/>
    <dgm:cxn modelId="{928202DD-B9AE-483A-8934-37CD8DF41EC2}" type="presParOf" srcId="{A4CDA9F0-43AF-45FD-AB16-0D3F90C54A43}" destId="{9EF0D20F-82B6-4B35-B05F-46806A77E67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F6D99-2AC5-46B1-B6A3-44607252BC8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4605972-0616-42C4-A63C-57EE0B74E147}">
      <dgm:prSet phldrT="[Texto]" custT="1"/>
      <dgm:spPr/>
      <dgm:t>
        <a:bodyPr/>
        <a:lstStyle/>
        <a:p>
          <a:r>
            <a:rPr lang="pt-BR" sz="2000" dirty="0" smtClean="0"/>
            <a:t>Cana de Açúcar </a:t>
          </a:r>
          <a:endParaRPr lang="pt-BR" sz="2000" dirty="0"/>
        </a:p>
      </dgm:t>
    </dgm:pt>
    <dgm:pt modelId="{8E0E195E-0516-477A-99E7-F56DB8594B52}" type="parTrans" cxnId="{D7F993CD-4531-46A9-A301-FCE2887A749C}">
      <dgm:prSet/>
      <dgm:spPr/>
      <dgm:t>
        <a:bodyPr/>
        <a:lstStyle/>
        <a:p>
          <a:endParaRPr lang="pt-BR"/>
        </a:p>
      </dgm:t>
    </dgm:pt>
    <dgm:pt modelId="{9C86F562-53A7-4161-B8E0-2E89B4FCF7E3}" type="sibTrans" cxnId="{D7F993CD-4531-46A9-A301-FCE2887A749C}">
      <dgm:prSet/>
      <dgm:spPr/>
      <dgm:t>
        <a:bodyPr/>
        <a:lstStyle/>
        <a:p>
          <a:endParaRPr lang="pt-BR"/>
        </a:p>
      </dgm:t>
    </dgm:pt>
    <dgm:pt modelId="{6A6751E6-3E04-40F0-BFA9-0FABDD80023B}">
      <dgm:prSet phldrT="[Texto]" custT="1"/>
      <dgm:spPr/>
      <dgm:t>
        <a:bodyPr/>
        <a:lstStyle/>
        <a:p>
          <a:r>
            <a:rPr lang="pt-BR" sz="2000" dirty="0" smtClean="0"/>
            <a:t>Pinhão Manso</a:t>
          </a:r>
          <a:endParaRPr lang="pt-BR" sz="2000" dirty="0"/>
        </a:p>
      </dgm:t>
    </dgm:pt>
    <dgm:pt modelId="{525664A3-B98E-4085-AF51-C92D2A82354F}" type="parTrans" cxnId="{C3E004AE-31D1-42D6-A12A-56DF20AEA386}">
      <dgm:prSet/>
      <dgm:spPr/>
      <dgm:t>
        <a:bodyPr/>
        <a:lstStyle/>
        <a:p>
          <a:endParaRPr lang="pt-BR"/>
        </a:p>
      </dgm:t>
    </dgm:pt>
    <dgm:pt modelId="{45C0AA9D-33FB-4123-BDF6-99BD62EC38EF}" type="sibTrans" cxnId="{C3E004AE-31D1-42D6-A12A-56DF20AEA386}">
      <dgm:prSet/>
      <dgm:spPr/>
      <dgm:t>
        <a:bodyPr/>
        <a:lstStyle/>
        <a:p>
          <a:endParaRPr lang="pt-BR"/>
        </a:p>
      </dgm:t>
    </dgm:pt>
    <dgm:pt modelId="{D82D7A2F-9DD7-4C51-841F-2651D2C90B61}">
      <dgm:prSet phldrT="[Texto]" custT="1"/>
      <dgm:spPr/>
      <dgm:t>
        <a:bodyPr/>
        <a:lstStyle/>
        <a:p>
          <a:r>
            <a:rPr lang="pt-BR" sz="2000" dirty="0" smtClean="0"/>
            <a:t>Florestas de produção</a:t>
          </a:r>
          <a:endParaRPr lang="pt-BR" sz="2000" dirty="0"/>
        </a:p>
      </dgm:t>
    </dgm:pt>
    <dgm:pt modelId="{76471C50-CF6E-4A2C-A094-11BF8B3C75A5}" type="parTrans" cxnId="{E7EF9CE2-7D2D-41D4-91D6-DF5104CE6502}">
      <dgm:prSet/>
      <dgm:spPr/>
      <dgm:t>
        <a:bodyPr/>
        <a:lstStyle/>
        <a:p>
          <a:endParaRPr lang="pt-BR"/>
        </a:p>
      </dgm:t>
    </dgm:pt>
    <dgm:pt modelId="{FD6BF1AA-73A7-4B6B-B39C-C0AFD66C624F}" type="sibTrans" cxnId="{E7EF9CE2-7D2D-41D4-91D6-DF5104CE6502}">
      <dgm:prSet/>
      <dgm:spPr/>
      <dgm:t>
        <a:bodyPr/>
        <a:lstStyle/>
        <a:p>
          <a:endParaRPr lang="pt-BR"/>
        </a:p>
      </dgm:t>
    </dgm:pt>
    <dgm:pt modelId="{BDC4F41D-F989-4304-94DB-3AEEF5A6FA38}" type="pres">
      <dgm:prSet presAssocID="{B16F6D99-2AC5-46B1-B6A3-44607252BC81}" presName="linearFlow" presStyleCnt="0">
        <dgm:presLayoutVars>
          <dgm:dir/>
          <dgm:resizeHandles val="exact"/>
        </dgm:presLayoutVars>
      </dgm:prSet>
      <dgm:spPr/>
    </dgm:pt>
    <dgm:pt modelId="{1741ED52-E17C-40BB-A3C6-3AC8126BD771}" type="pres">
      <dgm:prSet presAssocID="{54605972-0616-42C4-A63C-57EE0B74E147}" presName="composite" presStyleCnt="0"/>
      <dgm:spPr/>
    </dgm:pt>
    <dgm:pt modelId="{E1592DF8-676E-47D9-96A8-A8E028410F79}" type="pres">
      <dgm:prSet presAssocID="{54605972-0616-42C4-A63C-57EE0B74E147}" presName="imgShp" presStyleLbl="fgImgPlace1" presStyleIdx="0" presStyleCnt="3" custLinFactX="-49643" custLinFactNeighborX="-100000" custLinFactNeighborY="20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95B33FB-F725-4E03-B5CC-AC95EA7103DF}" type="pres">
      <dgm:prSet presAssocID="{54605972-0616-42C4-A63C-57EE0B74E147}" presName="txShp" presStyleLbl="node1" presStyleIdx="0" presStyleCnt="3" custScaleX="37961" custScaleY="78863" custLinFactNeighborX="-60930" custLinFactNeighborY="76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5408B1-B8D3-41BB-9A04-004CA03C07FD}" type="pres">
      <dgm:prSet presAssocID="{9C86F562-53A7-4161-B8E0-2E89B4FCF7E3}" presName="spacing" presStyleCnt="0"/>
      <dgm:spPr/>
    </dgm:pt>
    <dgm:pt modelId="{A7BBDDFA-83D9-4BF1-A4AB-717A04FA1BF6}" type="pres">
      <dgm:prSet presAssocID="{6A6751E6-3E04-40F0-BFA9-0FABDD80023B}" presName="composite" presStyleCnt="0"/>
      <dgm:spPr/>
    </dgm:pt>
    <dgm:pt modelId="{8677EB04-40B3-43B7-9198-1EFE40D0F247}" type="pres">
      <dgm:prSet presAssocID="{6A6751E6-3E04-40F0-BFA9-0FABDD80023B}" presName="imgShp" presStyleLbl="fgImgPlace1" presStyleIdx="1" presStyleCnt="3" custLinFactX="-48676" custLinFactNeighborX="-100000" custLinFactNeighborY="-103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63B143-814C-476B-8C85-18F59BC951B1}" type="pres">
      <dgm:prSet presAssocID="{6A6751E6-3E04-40F0-BFA9-0FABDD80023B}" presName="txShp" presStyleLbl="node1" presStyleIdx="1" presStyleCnt="3" custScaleX="38835" custScaleY="78863" custLinFactNeighborX="-60299" custLinFactNeighborY="-103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D3902D-3FE0-4356-8747-DA8EA45FF57F}" type="pres">
      <dgm:prSet presAssocID="{45C0AA9D-33FB-4123-BDF6-99BD62EC38EF}" presName="spacing" presStyleCnt="0"/>
      <dgm:spPr/>
    </dgm:pt>
    <dgm:pt modelId="{104EE46C-64F5-4BB7-94F6-73138A7B5418}" type="pres">
      <dgm:prSet presAssocID="{D82D7A2F-9DD7-4C51-841F-2651D2C90B61}" presName="composite" presStyleCnt="0"/>
      <dgm:spPr/>
    </dgm:pt>
    <dgm:pt modelId="{A0D2D8D8-6262-4DD3-90F9-29B2B4B058DA}" type="pres">
      <dgm:prSet presAssocID="{D82D7A2F-9DD7-4C51-841F-2651D2C90B61}" presName="imgShp" presStyleLbl="fgImgPlace1" presStyleIdx="2" presStyleCnt="3" custLinFactX="-41243" custLinFactNeighborX="-100000" custLinFactNeighborY="-228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E70E82C-4E57-48A6-BC49-EAD594F09D7A}" type="pres">
      <dgm:prSet presAssocID="{D82D7A2F-9DD7-4C51-841F-2651D2C90B61}" presName="txShp" presStyleLbl="node1" presStyleIdx="2" presStyleCnt="3" custScaleX="40500" custScaleY="78864" custLinFactNeighborX="-60312" custLinFactNeighborY="-228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DC02F1A-A1F7-4834-A176-3F9FFC977138}" type="presOf" srcId="{D82D7A2F-9DD7-4C51-841F-2651D2C90B61}" destId="{5E70E82C-4E57-48A6-BC49-EAD594F09D7A}" srcOrd="0" destOrd="0" presId="urn:microsoft.com/office/officeart/2005/8/layout/vList3"/>
    <dgm:cxn modelId="{C6615E33-0C54-40BD-99E8-464A17C75C8B}" type="presOf" srcId="{6A6751E6-3E04-40F0-BFA9-0FABDD80023B}" destId="{0863B143-814C-476B-8C85-18F59BC951B1}" srcOrd="0" destOrd="0" presId="urn:microsoft.com/office/officeart/2005/8/layout/vList3"/>
    <dgm:cxn modelId="{B2662EA6-3A17-40B7-8297-D542BB7A0D60}" type="presOf" srcId="{54605972-0616-42C4-A63C-57EE0B74E147}" destId="{195B33FB-F725-4E03-B5CC-AC95EA7103DF}" srcOrd="0" destOrd="0" presId="urn:microsoft.com/office/officeart/2005/8/layout/vList3"/>
    <dgm:cxn modelId="{D7F993CD-4531-46A9-A301-FCE2887A749C}" srcId="{B16F6D99-2AC5-46B1-B6A3-44607252BC81}" destId="{54605972-0616-42C4-A63C-57EE0B74E147}" srcOrd="0" destOrd="0" parTransId="{8E0E195E-0516-477A-99E7-F56DB8594B52}" sibTransId="{9C86F562-53A7-4161-B8E0-2E89B4FCF7E3}"/>
    <dgm:cxn modelId="{E7EF9CE2-7D2D-41D4-91D6-DF5104CE6502}" srcId="{B16F6D99-2AC5-46B1-B6A3-44607252BC81}" destId="{D82D7A2F-9DD7-4C51-841F-2651D2C90B61}" srcOrd="2" destOrd="0" parTransId="{76471C50-CF6E-4A2C-A094-11BF8B3C75A5}" sibTransId="{FD6BF1AA-73A7-4B6B-B39C-C0AFD66C624F}"/>
    <dgm:cxn modelId="{1830F4F7-6D05-4DC1-B59D-BAA20247BB99}" type="presOf" srcId="{B16F6D99-2AC5-46B1-B6A3-44607252BC81}" destId="{BDC4F41D-F989-4304-94DB-3AEEF5A6FA38}" srcOrd="0" destOrd="0" presId="urn:microsoft.com/office/officeart/2005/8/layout/vList3"/>
    <dgm:cxn modelId="{C3E004AE-31D1-42D6-A12A-56DF20AEA386}" srcId="{B16F6D99-2AC5-46B1-B6A3-44607252BC81}" destId="{6A6751E6-3E04-40F0-BFA9-0FABDD80023B}" srcOrd="1" destOrd="0" parTransId="{525664A3-B98E-4085-AF51-C92D2A82354F}" sibTransId="{45C0AA9D-33FB-4123-BDF6-99BD62EC38EF}"/>
    <dgm:cxn modelId="{DCD03CF3-8780-4272-9200-947DD0D37165}" type="presParOf" srcId="{BDC4F41D-F989-4304-94DB-3AEEF5A6FA38}" destId="{1741ED52-E17C-40BB-A3C6-3AC8126BD771}" srcOrd="0" destOrd="0" presId="urn:microsoft.com/office/officeart/2005/8/layout/vList3"/>
    <dgm:cxn modelId="{CD297AEF-5CF9-4F9F-8DD6-F4B88C84DAE2}" type="presParOf" srcId="{1741ED52-E17C-40BB-A3C6-3AC8126BD771}" destId="{E1592DF8-676E-47D9-96A8-A8E028410F79}" srcOrd="0" destOrd="0" presId="urn:microsoft.com/office/officeart/2005/8/layout/vList3"/>
    <dgm:cxn modelId="{E750DB1F-3E6F-493B-8B5D-A8E94010DEF2}" type="presParOf" srcId="{1741ED52-E17C-40BB-A3C6-3AC8126BD771}" destId="{195B33FB-F725-4E03-B5CC-AC95EA7103DF}" srcOrd="1" destOrd="0" presId="urn:microsoft.com/office/officeart/2005/8/layout/vList3"/>
    <dgm:cxn modelId="{4918B14C-B65B-4CE0-819E-ABD4D7FD5653}" type="presParOf" srcId="{BDC4F41D-F989-4304-94DB-3AEEF5A6FA38}" destId="{4C5408B1-B8D3-41BB-9A04-004CA03C07FD}" srcOrd="1" destOrd="0" presId="urn:microsoft.com/office/officeart/2005/8/layout/vList3"/>
    <dgm:cxn modelId="{1852A06C-1425-428A-BD45-B97A03AF984A}" type="presParOf" srcId="{BDC4F41D-F989-4304-94DB-3AEEF5A6FA38}" destId="{A7BBDDFA-83D9-4BF1-A4AB-717A04FA1BF6}" srcOrd="2" destOrd="0" presId="urn:microsoft.com/office/officeart/2005/8/layout/vList3"/>
    <dgm:cxn modelId="{C2E24A26-36FB-4BFD-93A8-991E75532310}" type="presParOf" srcId="{A7BBDDFA-83D9-4BF1-A4AB-717A04FA1BF6}" destId="{8677EB04-40B3-43B7-9198-1EFE40D0F247}" srcOrd="0" destOrd="0" presId="urn:microsoft.com/office/officeart/2005/8/layout/vList3"/>
    <dgm:cxn modelId="{B0A27A52-C0D2-41C9-9EC3-6456A1F6792C}" type="presParOf" srcId="{A7BBDDFA-83D9-4BF1-A4AB-717A04FA1BF6}" destId="{0863B143-814C-476B-8C85-18F59BC951B1}" srcOrd="1" destOrd="0" presId="urn:microsoft.com/office/officeart/2005/8/layout/vList3"/>
    <dgm:cxn modelId="{8DF1636E-D938-4A89-8FDD-53A836C16C3C}" type="presParOf" srcId="{BDC4F41D-F989-4304-94DB-3AEEF5A6FA38}" destId="{E9D3902D-3FE0-4356-8747-DA8EA45FF57F}" srcOrd="3" destOrd="0" presId="urn:microsoft.com/office/officeart/2005/8/layout/vList3"/>
    <dgm:cxn modelId="{C51BCDAC-3153-4474-A859-4974A5E40EFE}" type="presParOf" srcId="{BDC4F41D-F989-4304-94DB-3AEEF5A6FA38}" destId="{104EE46C-64F5-4BB7-94F6-73138A7B5418}" srcOrd="4" destOrd="0" presId="urn:microsoft.com/office/officeart/2005/8/layout/vList3"/>
    <dgm:cxn modelId="{1996A2A2-2C38-43D9-8237-20C338CD3A35}" type="presParOf" srcId="{104EE46C-64F5-4BB7-94F6-73138A7B5418}" destId="{A0D2D8D8-6262-4DD3-90F9-29B2B4B058DA}" srcOrd="0" destOrd="0" presId="urn:microsoft.com/office/officeart/2005/8/layout/vList3"/>
    <dgm:cxn modelId="{6F25B6BC-71D9-4988-8A52-7F7531481734}" type="presParOf" srcId="{104EE46C-64F5-4BB7-94F6-73138A7B5418}" destId="{5E70E82C-4E57-48A6-BC49-EAD594F09D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AA4A3-9233-4289-9506-1C269D272DB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ED55AE1-E805-45CD-A3B9-123283A9C9F2}">
      <dgm:prSet phldrT="[Texto]" custT="1"/>
      <dgm:spPr/>
      <dgm:t>
        <a:bodyPr/>
        <a:lstStyle/>
        <a:p>
          <a:r>
            <a:rPr lang="pt-BR" sz="2000" dirty="0" smtClean="0"/>
            <a:t>Macaúba</a:t>
          </a:r>
          <a:endParaRPr lang="pt-BR" sz="2000" dirty="0"/>
        </a:p>
      </dgm:t>
    </dgm:pt>
    <dgm:pt modelId="{1E670DDF-A0CE-4A6D-8E58-FA10D3E21DC2}" type="parTrans" cxnId="{2D93DE5A-5D03-4BCE-A9F8-9342645ED15B}">
      <dgm:prSet/>
      <dgm:spPr/>
      <dgm:t>
        <a:bodyPr/>
        <a:lstStyle/>
        <a:p>
          <a:endParaRPr lang="pt-BR"/>
        </a:p>
      </dgm:t>
    </dgm:pt>
    <dgm:pt modelId="{599E96F2-92D7-4FC2-8AFA-97FD87060D3B}" type="sibTrans" cxnId="{2D93DE5A-5D03-4BCE-A9F8-9342645ED15B}">
      <dgm:prSet/>
      <dgm:spPr/>
      <dgm:t>
        <a:bodyPr/>
        <a:lstStyle/>
        <a:p>
          <a:endParaRPr lang="pt-BR"/>
        </a:p>
      </dgm:t>
    </dgm:pt>
    <dgm:pt modelId="{2F4A7468-FCFB-457C-97D3-06AE8BF67E41}">
      <dgm:prSet phldrT="[Texto]" custT="1"/>
      <dgm:spPr/>
      <dgm:t>
        <a:bodyPr/>
        <a:lstStyle/>
        <a:p>
          <a:r>
            <a:rPr lang="pt-BR" sz="2000" dirty="0" smtClean="0"/>
            <a:t>Sebo animal</a:t>
          </a:r>
          <a:endParaRPr lang="pt-BR" sz="2000" dirty="0"/>
        </a:p>
      </dgm:t>
    </dgm:pt>
    <dgm:pt modelId="{DB0DBFBA-07A5-4789-8C49-C2389FB23F09}" type="parTrans" cxnId="{75B084C2-C9B0-4661-9FE4-358D91B8E181}">
      <dgm:prSet/>
      <dgm:spPr/>
      <dgm:t>
        <a:bodyPr/>
        <a:lstStyle/>
        <a:p>
          <a:endParaRPr lang="pt-BR"/>
        </a:p>
      </dgm:t>
    </dgm:pt>
    <dgm:pt modelId="{1CC7A1A3-5ECD-4439-85B4-3DA0E7E457DD}" type="sibTrans" cxnId="{75B084C2-C9B0-4661-9FE4-358D91B8E181}">
      <dgm:prSet/>
      <dgm:spPr/>
      <dgm:t>
        <a:bodyPr/>
        <a:lstStyle/>
        <a:p>
          <a:endParaRPr lang="pt-BR"/>
        </a:p>
      </dgm:t>
    </dgm:pt>
    <dgm:pt modelId="{015F3EF8-2933-41A3-8ECB-05C6DE3C8DCE}">
      <dgm:prSet phldrT="[Texto]" custT="1"/>
      <dgm:spPr/>
      <dgm:t>
        <a:bodyPr/>
        <a:lstStyle/>
        <a:p>
          <a:r>
            <a:rPr lang="pt-BR" sz="2000" dirty="0" smtClean="0"/>
            <a:t>Camelina</a:t>
          </a:r>
          <a:endParaRPr lang="pt-BR" sz="2000" dirty="0"/>
        </a:p>
      </dgm:t>
    </dgm:pt>
    <dgm:pt modelId="{C660E8F5-C576-4BA7-B9F4-1F9737C408ED}" type="parTrans" cxnId="{D0696678-9E5A-463B-808E-0083A17BD604}">
      <dgm:prSet/>
      <dgm:spPr/>
      <dgm:t>
        <a:bodyPr/>
        <a:lstStyle/>
        <a:p>
          <a:endParaRPr lang="pt-BR"/>
        </a:p>
      </dgm:t>
    </dgm:pt>
    <dgm:pt modelId="{F236D0E2-74DC-4426-8567-CD057CF1EE62}" type="sibTrans" cxnId="{D0696678-9E5A-463B-808E-0083A17BD604}">
      <dgm:prSet/>
      <dgm:spPr/>
      <dgm:t>
        <a:bodyPr/>
        <a:lstStyle/>
        <a:p>
          <a:endParaRPr lang="pt-BR"/>
        </a:p>
      </dgm:t>
    </dgm:pt>
    <dgm:pt modelId="{129F9DB5-5CFC-4B8F-BA20-492FCBF81B12}" type="pres">
      <dgm:prSet presAssocID="{8D1AA4A3-9233-4289-9506-1C269D272DBF}" presName="linearFlow" presStyleCnt="0">
        <dgm:presLayoutVars>
          <dgm:dir/>
          <dgm:resizeHandles val="exact"/>
        </dgm:presLayoutVars>
      </dgm:prSet>
      <dgm:spPr/>
    </dgm:pt>
    <dgm:pt modelId="{0F6D7DD9-2275-4570-AF86-42E0EDCED4A6}" type="pres">
      <dgm:prSet presAssocID="{DED55AE1-E805-45CD-A3B9-123283A9C9F2}" presName="composite" presStyleCnt="0"/>
      <dgm:spPr/>
    </dgm:pt>
    <dgm:pt modelId="{FBEB37D8-9C81-4C0E-9554-588FA86E243D}" type="pres">
      <dgm:prSet presAssocID="{DED55AE1-E805-45CD-A3B9-123283A9C9F2}" presName="imgShp" presStyleLbl="fgImgPlace1" presStyleIdx="0" presStyleCnt="3" custLinFactNeighborX="-64324" custLinFactNeighborY="-1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D49F18D-6118-4208-AD08-66A006331E88}" type="pres">
      <dgm:prSet presAssocID="{DED55AE1-E805-45CD-A3B9-123283A9C9F2}" presName="txShp" presStyleLbl="node1" presStyleIdx="0" presStyleCnt="3" custScaleX="51528" custScaleY="78621" custLinFactNeighborX="-40766" custLinFactNeighborY="-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CEDCE4-E63B-4D89-B7AD-AEC8B284DDF9}" type="pres">
      <dgm:prSet presAssocID="{599E96F2-92D7-4FC2-8AFA-97FD87060D3B}" presName="spacing" presStyleCnt="0"/>
      <dgm:spPr/>
    </dgm:pt>
    <dgm:pt modelId="{AD962F9B-AE8C-4C6D-8ECE-67376532CD3D}" type="pres">
      <dgm:prSet presAssocID="{2F4A7468-FCFB-457C-97D3-06AE8BF67E41}" presName="composite" presStyleCnt="0"/>
      <dgm:spPr/>
    </dgm:pt>
    <dgm:pt modelId="{BD76FFFC-3449-436B-B021-979DB1210E62}" type="pres">
      <dgm:prSet presAssocID="{2F4A7468-FCFB-457C-97D3-06AE8BF67E41}" presName="imgShp" presStyleLbl="fgImgPlace1" presStyleIdx="1" presStyleCnt="3" custLinFactNeighborX="-55187" custLinFactNeighborY="394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20AD8EA-9D51-4C85-9F4C-7CFBE6D805DE}" type="pres">
      <dgm:prSet presAssocID="{2F4A7468-FCFB-457C-97D3-06AE8BF67E41}" presName="txShp" presStyleLbl="node1" presStyleIdx="1" presStyleCnt="3" custScaleX="54600" custScaleY="91379" custLinFactNeighborX="-39555" custLinFactNeighborY="60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BDBAD-818C-4A2E-AF3A-642FDCD458DD}" type="pres">
      <dgm:prSet presAssocID="{1CC7A1A3-5ECD-4439-85B4-3DA0E7E457DD}" presName="spacing" presStyleCnt="0"/>
      <dgm:spPr/>
    </dgm:pt>
    <dgm:pt modelId="{E256C213-6D2A-4CD0-B892-75DE2B01FF65}" type="pres">
      <dgm:prSet presAssocID="{015F3EF8-2933-41A3-8ECB-05C6DE3C8DCE}" presName="composite" presStyleCnt="0"/>
      <dgm:spPr/>
    </dgm:pt>
    <dgm:pt modelId="{01356798-E8D8-4468-9302-C861C1FF4774}" type="pres">
      <dgm:prSet presAssocID="{015F3EF8-2933-41A3-8ECB-05C6DE3C8DCE}" presName="imgShp" presStyleLbl="fgImgPlace1" presStyleIdx="2" presStyleCnt="3" custLinFactNeighborX="-60344" custLinFactNeighborY="80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14A41BB7-4721-4965-84E5-DFCB69A8AC23}" type="pres">
      <dgm:prSet presAssocID="{015F3EF8-2933-41A3-8ECB-05C6DE3C8DCE}" presName="txShp" presStyleLbl="node1" presStyleIdx="2" presStyleCnt="3" custScaleX="48856" custScaleY="71453" custLinFactNeighborX="-38534" custLinFactNeighborY="80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93DE5A-5D03-4BCE-A9F8-9342645ED15B}" srcId="{8D1AA4A3-9233-4289-9506-1C269D272DBF}" destId="{DED55AE1-E805-45CD-A3B9-123283A9C9F2}" srcOrd="0" destOrd="0" parTransId="{1E670DDF-A0CE-4A6D-8E58-FA10D3E21DC2}" sibTransId="{599E96F2-92D7-4FC2-8AFA-97FD87060D3B}"/>
    <dgm:cxn modelId="{D0696678-9E5A-463B-808E-0083A17BD604}" srcId="{8D1AA4A3-9233-4289-9506-1C269D272DBF}" destId="{015F3EF8-2933-41A3-8ECB-05C6DE3C8DCE}" srcOrd="2" destOrd="0" parTransId="{C660E8F5-C576-4BA7-B9F4-1F9737C408ED}" sibTransId="{F236D0E2-74DC-4426-8567-CD057CF1EE62}"/>
    <dgm:cxn modelId="{DE0A7DF3-5E27-4FC9-BC11-515605455C9F}" type="presOf" srcId="{015F3EF8-2933-41A3-8ECB-05C6DE3C8DCE}" destId="{14A41BB7-4721-4965-84E5-DFCB69A8AC23}" srcOrd="0" destOrd="0" presId="urn:microsoft.com/office/officeart/2005/8/layout/vList3"/>
    <dgm:cxn modelId="{36849B71-E70D-4842-ABEC-5C9E118A6412}" type="presOf" srcId="{2F4A7468-FCFB-457C-97D3-06AE8BF67E41}" destId="{120AD8EA-9D51-4C85-9F4C-7CFBE6D805DE}" srcOrd="0" destOrd="0" presId="urn:microsoft.com/office/officeart/2005/8/layout/vList3"/>
    <dgm:cxn modelId="{FC9C0C79-0CC3-4A59-982A-D4E3E10B216F}" type="presOf" srcId="{8D1AA4A3-9233-4289-9506-1C269D272DBF}" destId="{129F9DB5-5CFC-4B8F-BA20-492FCBF81B12}" srcOrd="0" destOrd="0" presId="urn:microsoft.com/office/officeart/2005/8/layout/vList3"/>
    <dgm:cxn modelId="{D86B63CC-465F-4D13-8B37-B3557C8B392D}" type="presOf" srcId="{DED55AE1-E805-45CD-A3B9-123283A9C9F2}" destId="{8D49F18D-6118-4208-AD08-66A006331E88}" srcOrd="0" destOrd="0" presId="urn:microsoft.com/office/officeart/2005/8/layout/vList3"/>
    <dgm:cxn modelId="{75B084C2-C9B0-4661-9FE4-358D91B8E181}" srcId="{8D1AA4A3-9233-4289-9506-1C269D272DBF}" destId="{2F4A7468-FCFB-457C-97D3-06AE8BF67E41}" srcOrd="1" destOrd="0" parTransId="{DB0DBFBA-07A5-4789-8C49-C2389FB23F09}" sibTransId="{1CC7A1A3-5ECD-4439-85B4-3DA0E7E457DD}"/>
    <dgm:cxn modelId="{526703C4-537D-45B8-8089-8589167A7699}" type="presParOf" srcId="{129F9DB5-5CFC-4B8F-BA20-492FCBF81B12}" destId="{0F6D7DD9-2275-4570-AF86-42E0EDCED4A6}" srcOrd="0" destOrd="0" presId="urn:microsoft.com/office/officeart/2005/8/layout/vList3"/>
    <dgm:cxn modelId="{7F9388BF-5F1B-4B86-A724-81B7838BC2B8}" type="presParOf" srcId="{0F6D7DD9-2275-4570-AF86-42E0EDCED4A6}" destId="{FBEB37D8-9C81-4C0E-9554-588FA86E243D}" srcOrd="0" destOrd="0" presId="urn:microsoft.com/office/officeart/2005/8/layout/vList3"/>
    <dgm:cxn modelId="{41A83A6B-5357-4AE6-88F5-25986695978B}" type="presParOf" srcId="{0F6D7DD9-2275-4570-AF86-42E0EDCED4A6}" destId="{8D49F18D-6118-4208-AD08-66A006331E88}" srcOrd="1" destOrd="0" presId="urn:microsoft.com/office/officeart/2005/8/layout/vList3"/>
    <dgm:cxn modelId="{A7862680-9D78-43A3-9356-9CEDC5EE1253}" type="presParOf" srcId="{129F9DB5-5CFC-4B8F-BA20-492FCBF81B12}" destId="{C7CEDCE4-E63B-4D89-B7AD-AEC8B284DDF9}" srcOrd="1" destOrd="0" presId="urn:microsoft.com/office/officeart/2005/8/layout/vList3"/>
    <dgm:cxn modelId="{6C76F664-FFE3-4776-AAE7-72131EE1811B}" type="presParOf" srcId="{129F9DB5-5CFC-4B8F-BA20-492FCBF81B12}" destId="{AD962F9B-AE8C-4C6D-8ECE-67376532CD3D}" srcOrd="2" destOrd="0" presId="urn:microsoft.com/office/officeart/2005/8/layout/vList3"/>
    <dgm:cxn modelId="{5D60B80E-7D0B-459B-AFB6-715765895284}" type="presParOf" srcId="{AD962F9B-AE8C-4C6D-8ECE-67376532CD3D}" destId="{BD76FFFC-3449-436B-B021-979DB1210E62}" srcOrd="0" destOrd="0" presId="urn:microsoft.com/office/officeart/2005/8/layout/vList3"/>
    <dgm:cxn modelId="{228F11CD-3D68-4A7E-B775-904D37A87119}" type="presParOf" srcId="{AD962F9B-AE8C-4C6D-8ECE-67376532CD3D}" destId="{120AD8EA-9D51-4C85-9F4C-7CFBE6D805DE}" srcOrd="1" destOrd="0" presId="urn:microsoft.com/office/officeart/2005/8/layout/vList3"/>
    <dgm:cxn modelId="{C60A65FE-EC76-4359-9414-0FF83B7F334D}" type="presParOf" srcId="{129F9DB5-5CFC-4B8F-BA20-492FCBF81B12}" destId="{F43BDBAD-818C-4A2E-AF3A-642FDCD458DD}" srcOrd="3" destOrd="0" presId="urn:microsoft.com/office/officeart/2005/8/layout/vList3"/>
    <dgm:cxn modelId="{EA780849-E3C9-4CBB-83F9-8F115C7065F9}" type="presParOf" srcId="{129F9DB5-5CFC-4B8F-BA20-492FCBF81B12}" destId="{E256C213-6D2A-4CD0-B892-75DE2B01FF65}" srcOrd="4" destOrd="0" presId="urn:microsoft.com/office/officeart/2005/8/layout/vList3"/>
    <dgm:cxn modelId="{327DCBA4-B2BF-4290-ABD4-49FDC6738B70}" type="presParOf" srcId="{E256C213-6D2A-4CD0-B892-75DE2B01FF65}" destId="{01356798-E8D8-4468-9302-C861C1FF4774}" srcOrd="0" destOrd="0" presId="urn:microsoft.com/office/officeart/2005/8/layout/vList3"/>
    <dgm:cxn modelId="{C7A9D9A3-846B-4922-9362-440750018EFB}" type="presParOf" srcId="{E256C213-6D2A-4CD0-B892-75DE2B01FF65}" destId="{14A41BB7-4721-4965-84E5-DFCB69A8AC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9934D-06C2-480C-90F1-033C00FC4B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67CA182-5731-46AA-BC2F-56C3B3CE0BB6}">
      <dgm:prSet phldrT="[Texto]"/>
      <dgm:spPr/>
      <dgm:t>
        <a:bodyPr/>
        <a:lstStyle/>
        <a:p>
          <a:r>
            <a:rPr lang="pt-BR" dirty="0" smtClean="0"/>
            <a:t>Soja</a:t>
          </a:r>
          <a:endParaRPr lang="pt-BR" dirty="0"/>
        </a:p>
      </dgm:t>
    </dgm:pt>
    <dgm:pt modelId="{63D7F941-3D31-4A5A-AAC6-C150452BDF48}" type="parTrans" cxnId="{B4EACD72-EF39-4612-8319-C33BDBE1488F}">
      <dgm:prSet/>
      <dgm:spPr/>
      <dgm:t>
        <a:bodyPr/>
        <a:lstStyle/>
        <a:p>
          <a:endParaRPr lang="pt-BR"/>
        </a:p>
      </dgm:t>
    </dgm:pt>
    <dgm:pt modelId="{A2FFE83C-3FD4-452B-B0DE-CA66C8EA746A}" type="sibTrans" cxnId="{B4EACD72-EF39-4612-8319-C33BDBE1488F}">
      <dgm:prSet/>
      <dgm:spPr/>
      <dgm:t>
        <a:bodyPr/>
        <a:lstStyle/>
        <a:p>
          <a:endParaRPr lang="pt-BR"/>
        </a:p>
      </dgm:t>
    </dgm:pt>
    <dgm:pt modelId="{77927387-36DA-459B-AE4A-8D4A616A3D20}">
      <dgm:prSet phldrT="[Texto]"/>
      <dgm:spPr/>
      <dgm:t>
        <a:bodyPr/>
        <a:lstStyle/>
        <a:p>
          <a:r>
            <a:rPr lang="pt-BR" dirty="0" smtClean="0"/>
            <a:t>Milho</a:t>
          </a:r>
          <a:endParaRPr lang="pt-BR" dirty="0"/>
        </a:p>
      </dgm:t>
    </dgm:pt>
    <dgm:pt modelId="{EC613AC7-42DD-4A81-AABF-605633B9763C}" type="sibTrans" cxnId="{00BC7950-6DFF-4124-9358-16F6E0DC94DE}">
      <dgm:prSet/>
      <dgm:spPr/>
      <dgm:t>
        <a:bodyPr/>
        <a:lstStyle/>
        <a:p>
          <a:endParaRPr lang="pt-BR"/>
        </a:p>
      </dgm:t>
    </dgm:pt>
    <dgm:pt modelId="{2CC2E514-7EC5-41C1-B2E2-F3ADD81FE99D}" type="parTrans" cxnId="{00BC7950-6DFF-4124-9358-16F6E0DC94DE}">
      <dgm:prSet/>
      <dgm:spPr/>
      <dgm:t>
        <a:bodyPr/>
        <a:lstStyle/>
        <a:p>
          <a:endParaRPr lang="pt-BR"/>
        </a:p>
      </dgm:t>
    </dgm:pt>
    <dgm:pt modelId="{3F2F8567-EF95-477B-9554-9B5FCBE344B5}">
      <dgm:prSet phldrT="[Texto]"/>
      <dgm:spPr/>
      <dgm:t>
        <a:bodyPr/>
        <a:lstStyle/>
        <a:p>
          <a:r>
            <a:rPr lang="pt-BR" smtClean="0"/>
            <a:t>Algodão</a:t>
          </a:r>
          <a:endParaRPr lang="pt-BR" dirty="0"/>
        </a:p>
      </dgm:t>
    </dgm:pt>
    <dgm:pt modelId="{8121A424-97FE-4A3F-BB01-64D6E1E34191}" type="sibTrans" cxnId="{566ADCD3-DB46-4B90-A781-C6CBE86BD85D}">
      <dgm:prSet/>
      <dgm:spPr/>
      <dgm:t>
        <a:bodyPr/>
        <a:lstStyle/>
        <a:p>
          <a:endParaRPr lang="pt-BR"/>
        </a:p>
      </dgm:t>
    </dgm:pt>
    <dgm:pt modelId="{D21DFA41-1D50-4B96-8518-EE2CA45A6EFA}" type="parTrans" cxnId="{566ADCD3-DB46-4B90-A781-C6CBE86BD85D}">
      <dgm:prSet/>
      <dgm:spPr/>
      <dgm:t>
        <a:bodyPr/>
        <a:lstStyle/>
        <a:p>
          <a:endParaRPr lang="pt-BR"/>
        </a:p>
      </dgm:t>
    </dgm:pt>
    <dgm:pt modelId="{140A5FAF-9E78-41F1-B7AC-37D58922A55E}" type="pres">
      <dgm:prSet presAssocID="{E129934D-06C2-480C-90F1-033C00FC4B01}" presName="linearFlow" presStyleCnt="0">
        <dgm:presLayoutVars>
          <dgm:dir/>
          <dgm:resizeHandles val="exact"/>
        </dgm:presLayoutVars>
      </dgm:prSet>
      <dgm:spPr/>
    </dgm:pt>
    <dgm:pt modelId="{9907192A-B1B3-4B01-9409-EDBE16499A77}" type="pres">
      <dgm:prSet presAssocID="{667CA182-5731-46AA-BC2F-56C3B3CE0BB6}" presName="composite" presStyleCnt="0"/>
      <dgm:spPr/>
    </dgm:pt>
    <dgm:pt modelId="{947453E9-B5F0-45A1-A39F-1C4663A907A2}" type="pres">
      <dgm:prSet presAssocID="{667CA182-5731-46AA-BC2F-56C3B3CE0BB6}" presName="imgShp" presStyleLbl="fgImgPlace1" presStyleIdx="0" presStyleCnt="3" custLinFactNeighborX="-33254" custLinFactNeighborY="-1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4EDA2027-EE3D-41B5-B3F0-FF36D81DF967}" type="pres">
      <dgm:prSet presAssocID="{667CA182-5731-46AA-BC2F-56C3B3CE0BB6}" presName="txShp" presStyleLbl="node1" presStyleIdx="0" presStyleCnt="3" custScaleX="71923" custScaleY="65862" custLinFactNeighborX="-34551" custLinFactNeighborY="-65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466DC5-DA56-4F71-850B-7CE963EC4C61}" type="pres">
      <dgm:prSet presAssocID="{A2FFE83C-3FD4-452B-B0DE-CA66C8EA746A}" presName="spacing" presStyleCnt="0"/>
      <dgm:spPr/>
    </dgm:pt>
    <dgm:pt modelId="{6376F33B-1B8B-44F6-99CA-06CF9BA94B6F}" type="pres">
      <dgm:prSet presAssocID="{77927387-36DA-459B-AE4A-8D4A616A3D20}" presName="composite" presStyleCnt="0"/>
      <dgm:spPr/>
    </dgm:pt>
    <dgm:pt modelId="{BA1A9432-A617-48CA-9079-D424A03FE90B}" type="pres">
      <dgm:prSet presAssocID="{77927387-36DA-459B-AE4A-8D4A616A3D20}" presName="imgShp" presStyleLbl="fgImgPlace1" presStyleIdx="1" presStyleCnt="3" custLinFactNeighborX="-44395" custLinFactNeighborY="394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7341651-FCC0-4D7F-829F-3FAEDBD11BE0}" type="pres">
      <dgm:prSet presAssocID="{77927387-36DA-459B-AE4A-8D4A616A3D20}" presName="txShp" presStyleLbl="node1" presStyleIdx="1" presStyleCnt="3" custScaleX="52409" custScaleY="60998" custLinFactNeighborX="-29590" custLinFactNeighborY="3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6381E7-DD28-4078-BF61-B9EDF70081B1}" type="pres">
      <dgm:prSet presAssocID="{EC613AC7-42DD-4A81-AABF-605633B9763C}" presName="spacing" presStyleCnt="0"/>
      <dgm:spPr/>
    </dgm:pt>
    <dgm:pt modelId="{C4E0ECE1-B2AC-4FFD-BC40-0C8863C5A4E9}" type="pres">
      <dgm:prSet presAssocID="{3F2F8567-EF95-477B-9554-9B5FCBE344B5}" presName="composite" presStyleCnt="0"/>
      <dgm:spPr/>
    </dgm:pt>
    <dgm:pt modelId="{89A7C843-999E-4135-8DAE-F4A27551377E}" type="pres">
      <dgm:prSet presAssocID="{3F2F8567-EF95-477B-9554-9B5FCBE344B5}" presName="imgShp" presStyleLbl="fgImgPlace1" presStyleIdx="2" presStyleCnt="3" custLinFactNeighborX="-47584" custLinFactNeighborY="-46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47D5101-3C19-4D26-A02A-68D0C6662347}" type="pres">
      <dgm:prSet presAssocID="{3F2F8567-EF95-477B-9554-9B5FCBE344B5}" presName="txShp" presStyleLbl="node1" presStyleIdx="2" presStyleCnt="3" custScaleX="54167" custScaleY="83876" custLinFactNeighborX="-29832" custLinFactNeighborY="-73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6ADCD3-DB46-4B90-A781-C6CBE86BD85D}" srcId="{E129934D-06C2-480C-90F1-033C00FC4B01}" destId="{3F2F8567-EF95-477B-9554-9B5FCBE344B5}" srcOrd="2" destOrd="0" parTransId="{D21DFA41-1D50-4B96-8518-EE2CA45A6EFA}" sibTransId="{8121A424-97FE-4A3F-BB01-64D6E1E34191}"/>
    <dgm:cxn modelId="{FBBDF528-2498-4F29-B71D-6FD4A016C1A2}" type="presOf" srcId="{667CA182-5731-46AA-BC2F-56C3B3CE0BB6}" destId="{4EDA2027-EE3D-41B5-B3F0-FF36D81DF967}" srcOrd="0" destOrd="0" presId="urn:microsoft.com/office/officeart/2005/8/layout/vList3"/>
    <dgm:cxn modelId="{E5FCBF00-9943-4373-AE1C-595F51ABE21E}" type="presOf" srcId="{E129934D-06C2-480C-90F1-033C00FC4B01}" destId="{140A5FAF-9E78-41F1-B7AC-37D58922A55E}" srcOrd="0" destOrd="0" presId="urn:microsoft.com/office/officeart/2005/8/layout/vList3"/>
    <dgm:cxn modelId="{B4EACD72-EF39-4612-8319-C33BDBE1488F}" srcId="{E129934D-06C2-480C-90F1-033C00FC4B01}" destId="{667CA182-5731-46AA-BC2F-56C3B3CE0BB6}" srcOrd="0" destOrd="0" parTransId="{63D7F941-3D31-4A5A-AAC6-C150452BDF48}" sibTransId="{A2FFE83C-3FD4-452B-B0DE-CA66C8EA746A}"/>
    <dgm:cxn modelId="{DB9FDDA3-06F3-424B-A408-14A68048DADF}" type="presOf" srcId="{77927387-36DA-459B-AE4A-8D4A616A3D20}" destId="{C7341651-FCC0-4D7F-829F-3FAEDBD11BE0}" srcOrd="0" destOrd="0" presId="urn:microsoft.com/office/officeart/2005/8/layout/vList3"/>
    <dgm:cxn modelId="{E5A0B746-E823-45EC-A409-24A00EA8AA48}" type="presOf" srcId="{3F2F8567-EF95-477B-9554-9B5FCBE344B5}" destId="{647D5101-3C19-4D26-A02A-68D0C6662347}" srcOrd="0" destOrd="0" presId="urn:microsoft.com/office/officeart/2005/8/layout/vList3"/>
    <dgm:cxn modelId="{00BC7950-6DFF-4124-9358-16F6E0DC94DE}" srcId="{E129934D-06C2-480C-90F1-033C00FC4B01}" destId="{77927387-36DA-459B-AE4A-8D4A616A3D20}" srcOrd="1" destOrd="0" parTransId="{2CC2E514-7EC5-41C1-B2E2-F3ADD81FE99D}" sibTransId="{EC613AC7-42DD-4A81-AABF-605633B9763C}"/>
    <dgm:cxn modelId="{757A9912-8ECC-4123-BFF3-A33959308713}" type="presParOf" srcId="{140A5FAF-9E78-41F1-B7AC-37D58922A55E}" destId="{9907192A-B1B3-4B01-9409-EDBE16499A77}" srcOrd="0" destOrd="0" presId="urn:microsoft.com/office/officeart/2005/8/layout/vList3"/>
    <dgm:cxn modelId="{58C667B4-51F8-4805-B200-B13B324955E5}" type="presParOf" srcId="{9907192A-B1B3-4B01-9409-EDBE16499A77}" destId="{947453E9-B5F0-45A1-A39F-1C4663A907A2}" srcOrd="0" destOrd="0" presId="urn:microsoft.com/office/officeart/2005/8/layout/vList3"/>
    <dgm:cxn modelId="{7EC03D05-A955-4B6B-B3E7-558B4A168000}" type="presParOf" srcId="{9907192A-B1B3-4B01-9409-EDBE16499A77}" destId="{4EDA2027-EE3D-41B5-B3F0-FF36D81DF967}" srcOrd="1" destOrd="0" presId="urn:microsoft.com/office/officeart/2005/8/layout/vList3"/>
    <dgm:cxn modelId="{3E4DC80E-9691-4C35-8E11-2530CDE8911A}" type="presParOf" srcId="{140A5FAF-9E78-41F1-B7AC-37D58922A55E}" destId="{E7466DC5-DA56-4F71-850B-7CE963EC4C61}" srcOrd="1" destOrd="0" presId="urn:microsoft.com/office/officeart/2005/8/layout/vList3"/>
    <dgm:cxn modelId="{0600EC8C-568C-4479-BE44-DA56D4F26E75}" type="presParOf" srcId="{140A5FAF-9E78-41F1-B7AC-37D58922A55E}" destId="{6376F33B-1B8B-44F6-99CA-06CF9BA94B6F}" srcOrd="2" destOrd="0" presId="urn:microsoft.com/office/officeart/2005/8/layout/vList3"/>
    <dgm:cxn modelId="{8A5DC355-75F4-4340-98D8-950DD54DFC7E}" type="presParOf" srcId="{6376F33B-1B8B-44F6-99CA-06CF9BA94B6F}" destId="{BA1A9432-A617-48CA-9079-D424A03FE90B}" srcOrd="0" destOrd="0" presId="urn:microsoft.com/office/officeart/2005/8/layout/vList3"/>
    <dgm:cxn modelId="{0EFAA493-28DF-401E-A36D-BB32DE2619BF}" type="presParOf" srcId="{6376F33B-1B8B-44F6-99CA-06CF9BA94B6F}" destId="{C7341651-FCC0-4D7F-829F-3FAEDBD11BE0}" srcOrd="1" destOrd="0" presId="urn:microsoft.com/office/officeart/2005/8/layout/vList3"/>
    <dgm:cxn modelId="{DF19F99C-544E-45CA-9BDF-A17A77F75199}" type="presParOf" srcId="{140A5FAF-9E78-41F1-B7AC-37D58922A55E}" destId="{926381E7-DD28-4078-BF61-B9EDF70081B1}" srcOrd="3" destOrd="0" presId="urn:microsoft.com/office/officeart/2005/8/layout/vList3"/>
    <dgm:cxn modelId="{E804043E-04B0-4237-AAAC-429C6FD4CE0C}" type="presParOf" srcId="{140A5FAF-9E78-41F1-B7AC-37D58922A55E}" destId="{C4E0ECE1-B2AC-4FFD-BC40-0C8863C5A4E9}" srcOrd="4" destOrd="0" presId="urn:microsoft.com/office/officeart/2005/8/layout/vList3"/>
    <dgm:cxn modelId="{2A54B44A-3991-42F7-852C-1086F025927C}" type="presParOf" srcId="{C4E0ECE1-B2AC-4FFD-BC40-0C8863C5A4E9}" destId="{89A7C843-999E-4135-8DAE-F4A27551377E}" srcOrd="0" destOrd="0" presId="urn:microsoft.com/office/officeart/2005/8/layout/vList3"/>
    <dgm:cxn modelId="{3C54C915-018C-46C9-BB31-4B46FB1125DB}" type="presParOf" srcId="{C4E0ECE1-B2AC-4FFD-BC40-0C8863C5A4E9}" destId="{647D5101-3C19-4D26-A02A-68D0C66623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32DD-AF8B-4D4D-8080-26569FF9F527}">
      <dsp:nvSpPr>
        <dsp:cNvPr id="0" name=""/>
        <dsp:cNvSpPr/>
      </dsp:nvSpPr>
      <dsp:spPr>
        <a:xfrm rot="5400000">
          <a:off x="1010355" y="967183"/>
          <a:ext cx="1505787" cy="1818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C8277-9DB5-4E09-8169-DA06ABAE6C3E}">
      <dsp:nvSpPr>
        <dsp:cNvPr id="0" name=""/>
        <dsp:cNvSpPr/>
      </dsp:nvSpPr>
      <dsp:spPr>
        <a:xfrm>
          <a:off x="1354186" y="2401"/>
          <a:ext cx="2020794" cy="121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Desenvolvimento de Biomassa </a:t>
          </a:r>
          <a:r>
            <a:rPr lang="pt-BR" sz="1400" b="1" u="none" kern="1200" dirty="0" smtClean="0"/>
            <a:t>(plantio matéria prima)</a:t>
          </a:r>
          <a:endParaRPr lang="pt-BR" sz="1400" kern="1200" dirty="0"/>
        </a:p>
      </dsp:txBody>
      <dsp:txXfrm>
        <a:off x="1389698" y="37913"/>
        <a:ext cx="1949770" cy="1141452"/>
      </dsp:txXfrm>
    </dsp:sp>
    <dsp:sp modelId="{AE37DBF5-4C11-438D-A9EC-4851A0653B63}">
      <dsp:nvSpPr>
        <dsp:cNvPr id="0" name=""/>
        <dsp:cNvSpPr/>
      </dsp:nvSpPr>
      <dsp:spPr>
        <a:xfrm rot="5400000">
          <a:off x="1010355" y="2482779"/>
          <a:ext cx="1505787" cy="1818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F5AB5-9DD3-4EDA-A801-BA73D3997718}">
      <dsp:nvSpPr>
        <dsp:cNvPr id="0" name=""/>
        <dsp:cNvSpPr/>
      </dsp:nvSpPr>
      <dsp:spPr>
        <a:xfrm>
          <a:off x="1354186" y="1517997"/>
          <a:ext cx="2020794" cy="121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/>
            <a:t>Desenvolvimento de uma rede integrada de pré-defino e refino</a:t>
          </a:r>
          <a:endParaRPr lang="pt-BR" sz="1400" kern="1200" dirty="0"/>
        </a:p>
      </dsp:txBody>
      <dsp:txXfrm>
        <a:off x="1389698" y="1553509"/>
        <a:ext cx="1949770" cy="1141452"/>
      </dsp:txXfrm>
    </dsp:sp>
    <dsp:sp modelId="{FBCD3EF7-26CF-4B4C-B1AC-DBAD796D39EC}">
      <dsp:nvSpPr>
        <dsp:cNvPr id="0" name=""/>
        <dsp:cNvSpPr/>
      </dsp:nvSpPr>
      <dsp:spPr>
        <a:xfrm>
          <a:off x="1768153" y="3240577"/>
          <a:ext cx="3228696" cy="1818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9B155-CE2E-4608-A948-8D71F7023BA7}">
      <dsp:nvSpPr>
        <dsp:cNvPr id="0" name=""/>
        <dsp:cNvSpPr/>
      </dsp:nvSpPr>
      <dsp:spPr>
        <a:xfrm>
          <a:off x="1354186" y="3033593"/>
          <a:ext cx="2020794" cy="121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/>
            <a:t>Estruturação de centro de referência em certificação de </a:t>
          </a:r>
          <a:r>
            <a:rPr lang="pt-BR" sz="1400" b="1" u="none" kern="1200" dirty="0" err="1" smtClean="0"/>
            <a:t>BioQAv</a:t>
          </a:r>
          <a:endParaRPr lang="pt-BR" sz="1400" kern="1200" dirty="0"/>
        </a:p>
      </dsp:txBody>
      <dsp:txXfrm>
        <a:off x="1389698" y="3069105"/>
        <a:ext cx="1949770" cy="1141452"/>
      </dsp:txXfrm>
    </dsp:sp>
    <dsp:sp modelId="{75AE035F-F9AE-4AAF-8F80-C4BE26DBDB85}">
      <dsp:nvSpPr>
        <dsp:cNvPr id="0" name=""/>
        <dsp:cNvSpPr/>
      </dsp:nvSpPr>
      <dsp:spPr>
        <a:xfrm rot="16186298">
          <a:off x="4245854" y="2482779"/>
          <a:ext cx="1505799" cy="1818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5DF9B-CB3F-4B5A-88A3-F8C4B6E8AA4B}">
      <dsp:nvSpPr>
        <dsp:cNvPr id="0" name=""/>
        <dsp:cNvSpPr/>
      </dsp:nvSpPr>
      <dsp:spPr>
        <a:xfrm>
          <a:off x="4592691" y="3033593"/>
          <a:ext cx="2020794" cy="121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/>
            <a:t>Planejamento estratégico de médio e longo prazo</a:t>
          </a:r>
          <a:endParaRPr lang="pt-BR" sz="1400" kern="1200" dirty="0"/>
        </a:p>
      </dsp:txBody>
      <dsp:txXfrm>
        <a:off x="4628203" y="3069105"/>
        <a:ext cx="1949770" cy="1141452"/>
      </dsp:txXfrm>
    </dsp:sp>
    <dsp:sp modelId="{9EF0D20F-82B6-4B35-B05F-46806A77E670}">
      <dsp:nvSpPr>
        <dsp:cNvPr id="0" name=""/>
        <dsp:cNvSpPr/>
      </dsp:nvSpPr>
      <dsp:spPr>
        <a:xfrm>
          <a:off x="4586689" y="1517997"/>
          <a:ext cx="2020794" cy="121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/>
            <a:t>Apoio ao desenvolvimento da infraestrutura aeroportuária para o uso do </a:t>
          </a:r>
          <a:r>
            <a:rPr lang="pt-BR" sz="1400" b="1" u="none" kern="1200" dirty="0" err="1" smtClean="0"/>
            <a:t>BioQAv</a:t>
          </a:r>
          <a:endParaRPr lang="pt-BR" sz="1400" kern="1200" dirty="0"/>
        </a:p>
      </dsp:txBody>
      <dsp:txXfrm>
        <a:off x="4622201" y="1553509"/>
        <a:ext cx="1949770" cy="1141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33FB-F725-4E03-B5CC-AC95EA7103DF}">
      <dsp:nvSpPr>
        <dsp:cNvPr id="0" name=""/>
        <dsp:cNvSpPr/>
      </dsp:nvSpPr>
      <dsp:spPr>
        <a:xfrm rot="10800000">
          <a:off x="937505" y="236761"/>
          <a:ext cx="2165763" cy="10159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0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Cana de Açúcar </a:t>
          </a:r>
          <a:endParaRPr lang="pt-BR" sz="2000" kern="1200" dirty="0"/>
        </a:p>
      </dsp:txBody>
      <dsp:txXfrm rot="10800000">
        <a:off x="1191498" y="236761"/>
        <a:ext cx="1911770" cy="1015973"/>
      </dsp:txXfrm>
    </dsp:sp>
    <dsp:sp modelId="{E1592DF8-676E-47D9-96A8-A8E028410F79}">
      <dsp:nvSpPr>
        <dsp:cNvPr id="0" name=""/>
        <dsp:cNvSpPr/>
      </dsp:nvSpPr>
      <dsp:spPr>
        <a:xfrm>
          <a:off x="72014" y="28595"/>
          <a:ext cx="1288276" cy="12882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3B143-814C-476B-8C85-18F59BC951B1}">
      <dsp:nvSpPr>
        <dsp:cNvPr id="0" name=""/>
        <dsp:cNvSpPr/>
      </dsp:nvSpPr>
      <dsp:spPr>
        <a:xfrm rot="10800000">
          <a:off x="936107" y="1676923"/>
          <a:ext cx="2215626" cy="10159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0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Pinhão Manso</a:t>
          </a:r>
          <a:endParaRPr lang="pt-BR" sz="2000" kern="1200" dirty="0"/>
        </a:p>
      </dsp:txBody>
      <dsp:txXfrm rot="10800000">
        <a:off x="1190100" y="1676923"/>
        <a:ext cx="1961633" cy="1015973"/>
      </dsp:txXfrm>
    </dsp:sp>
    <dsp:sp modelId="{8677EB04-40B3-43B7-9198-1EFE40D0F247}">
      <dsp:nvSpPr>
        <dsp:cNvPr id="0" name=""/>
        <dsp:cNvSpPr/>
      </dsp:nvSpPr>
      <dsp:spPr>
        <a:xfrm>
          <a:off x="72005" y="1540771"/>
          <a:ext cx="1288276" cy="12882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0E82C-4E57-48A6-BC49-EAD594F09D7A}">
      <dsp:nvSpPr>
        <dsp:cNvPr id="0" name=""/>
        <dsp:cNvSpPr/>
      </dsp:nvSpPr>
      <dsp:spPr>
        <a:xfrm rot="10800000">
          <a:off x="864121" y="3189080"/>
          <a:ext cx="2310618" cy="1015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0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Florestas de produção</a:t>
          </a:r>
          <a:endParaRPr lang="pt-BR" sz="2000" kern="1200" dirty="0"/>
        </a:p>
      </dsp:txBody>
      <dsp:txXfrm rot="10800000">
        <a:off x="1118117" y="3189080"/>
        <a:ext cx="2056622" cy="1015986"/>
      </dsp:txXfrm>
    </dsp:sp>
    <dsp:sp modelId="{A0D2D8D8-6262-4DD3-90F9-29B2B4B058DA}">
      <dsp:nvSpPr>
        <dsp:cNvPr id="0" name=""/>
        <dsp:cNvSpPr/>
      </dsp:nvSpPr>
      <dsp:spPr>
        <a:xfrm>
          <a:off x="144015" y="3052934"/>
          <a:ext cx="1288276" cy="12882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9F18D-6118-4208-AD08-66A006331E88}">
      <dsp:nvSpPr>
        <dsp:cNvPr id="0" name=""/>
        <dsp:cNvSpPr/>
      </dsp:nvSpPr>
      <dsp:spPr>
        <a:xfrm rot="10800000">
          <a:off x="1124417" y="120658"/>
          <a:ext cx="2088862" cy="887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Macaúba</a:t>
          </a:r>
          <a:endParaRPr lang="pt-BR" sz="2000" kern="1200" dirty="0"/>
        </a:p>
      </dsp:txBody>
      <dsp:txXfrm rot="10800000">
        <a:off x="1346280" y="120658"/>
        <a:ext cx="1866999" cy="887451"/>
      </dsp:txXfrm>
    </dsp:sp>
    <dsp:sp modelId="{FBEB37D8-9C81-4C0E-9554-588FA86E243D}">
      <dsp:nvSpPr>
        <dsp:cNvPr id="0" name=""/>
        <dsp:cNvSpPr/>
      </dsp:nvSpPr>
      <dsp:spPr>
        <a:xfrm>
          <a:off x="504060" y="0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AD8EA-9D51-4C85-9F4C-7CFBE6D805DE}">
      <dsp:nvSpPr>
        <dsp:cNvPr id="0" name=""/>
        <dsp:cNvSpPr/>
      </dsp:nvSpPr>
      <dsp:spPr>
        <a:xfrm rot="10800000">
          <a:off x="1080109" y="1584176"/>
          <a:ext cx="2213396" cy="10314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Sebo animal</a:t>
          </a:r>
          <a:endParaRPr lang="pt-BR" sz="2000" kern="1200" dirty="0"/>
        </a:p>
      </dsp:txBody>
      <dsp:txXfrm rot="10800000">
        <a:off x="1337974" y="1584176"/>
        <a:ext cx="1955531" cy="1031460"/>
      </dsp:txXfrm>
    </dsp:sp>
    <dsp:sp modelId="{BD76FFFC-3449-436B-B021-979DB1210E62}">
      <dsp:nvSpPr>
        <dsp:cNvPr id="0" name=""/>
        <dsp:cNvSpPr/>
      </dsp:nvSpPr>
      <dsp:spPr>
        <a:xfrm>
          <a:off x="576062" y="1512166"/>
          <a:ext cx="1128772" cy="11287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41BB7-4721-4965-84E5-DFCB69A8AC23}">
      <dsp:nvSpPr>
        <dsp:cNvPr id="0" name=""/>
        <dsp:cNvSpPr/>
      </dsp:nvSpPr>
      <dsp:spPr>
        <a:xfrm rot="10800000">
          <a:off x="1296138" y="3185449"/>
          <a:ext cx="1980544" cy="8065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Camelina</a:t>
          </a:r>
          <a:endParaRPr lang="pt-BR" sz="2000" kern="1200" dirty="0"/>
        </a:p>
      </dsp:txBody>
      <dsp:txXfrm rot="10800000">
        <a:off x="1497773" y="3185449"/>
        <a:ext cx="1778909" cy="806541"/>
      </dsp:txXfrm>
    </dsp:sp>
    <dsp:sp modelId="{01356798-E8D8-4468-9302-C861C1FF4774}">
      <dsp:nvSpPr>
        <dsp:cNvPr id="0" name=""/>
        <dsp:cNvSpPr/>
      </dsp:nvSpPr>
      <dsp:spPr>
        <a:xfrm>
          <a:off x="576064" y="2935227"/>
          <a:ext cx="1128772" cy="11287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A2027-EE3D-41B5-B3F0-FF36D81DF967}">
      <dsp:nvSpPr>
        <dsp:cNvPr id="0" name=""/>
        <dsp:cNvSpPr/>
      </dsp:nvSpPr>
      <dsp:spPr>
        <a:xfrm rot="10800000">
          <a:off x="756278" y="120664"/>
          <a:ext cx="2915643" cy="7434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Soja</a:t>
          </a:r>
          <a:endParaRPr lang="pt-BR" sz="1600" kern="1200" dirty="0"/>
        </a:p>
      </dsp:txBody>
      <dsp:txXfrm rot="10800000">
        <a:off x="942136" y="120664"/>
        <a:ext cx="2729785" cy="743431"/>
      </dsp:txXfrm>
    </dsp:sp>
    <dsp:sp modelId="{947453E9-B5F0-45A1-A39F-1C4663A907A2}">
      <dsp:nvSpPr>
        <dsp:cNvPr id="0" name=""/>
        <dsp:cNvSpPr/>
      </dsp:nvSpPr>
      <dsp:spPr>
        <a:xfrm>
          <a:off x="648074" y="0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41651-FCC0-4D7F-829F-3FAEDBD11BE0}">
      <dsp:nvSpPr>
        <dsp:cNvPr id="0" name=""/>
        <dsp:cNvSpPr/>
      </dsp:nvSpPr>
      <dsp:spPr>
        <a:xfrm rot="10800000">
          <a:off x="1550688" y="1728191"/>
          <a:ext cx="2124577" cy="6885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Milho</a:t>
          </a:r>
          <a:endParaRPr lang="pt-BR" sz="1600" kern="1200" dirty="0"/>
        </a:p>
      </dsp:txBody>
      <dsp:txXfrm rot="10800000">
        <a:off x="1722820" y="1728191"/>
        <a:ext cx="1952445" cy="688528"/>
      </dsp:txXfrm>
    </dsp:sp>
    <dsp:sp modelId="{BA1A9432-A617-48CA-9079-D424A03FE90B}">
      <dsp:nvSpPr>
        <dsp:cNvPr id="0" name=""/>
        <dsp:cNvSpPr/>
      </dsp:nvSpPr>
      <dsp:spPr>
        <a:xfrm>
          <a:off x="720084" y="1512166"/>
          <a:ext cx="1128772" cy="11287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D5101-3C19-4D26-A02A-68D0C6662347}">
      <dsp:nvSpPr>
        <dsp:cNvPr id="0" name=""/>
        <dsp:cNvSpPr/>
      </dsp:nvSpPr>
      <dsp:spPr>
        <a:xfrm rot="10800000">
          <a:off x="1487428" y="2941663"/>
          <a:ext cx="2195843" cy="9467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Algodão</a:t>
          </a:r>
          <a:endParaRPr lang="pt-BR" sz="1600" kern="1200" dirty="0"/>
        </a:p>
      </dsp:txBody>
      <dsp:txXfrm rot="10800000">
        <a:off x="1724120" y="2941663"/>
        <a:ext cx="1959151" cy="946768"/>
      </dsp:txXfrm>
    </dsp:sp>
    <dsp:sp modelId="{89A7C843-999E-4135-8DAE-F4A27551377E}">
      <dsp:nvSpPr>
        <dsp:cNvPr id="0" name=""/>
        <dsp:cNvSpPr/>
      </dsp:nvSpPr>
      <dsp:spPr>
        <a:xfrm>
          <a:off x="666271" y="2880325"/>
          <a:ext cx="1128772" cy="11287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F34D-D18C-2F40-8A1C-47080E65ECF9}" type="datetimeFigureOut">
              <a:rPr lang="en-US" smtClean="0"/>
              <a:t>03/06/14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4DAF6-6D44-EE41-9ECD-05B8E91C1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referencia</a:t>
            </a:r>
            <a:r>
              <a:rPr lang="en-US" dirty="0" smtClean="0"/>
              <a:t> e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das </a:t>
            </a:r>
            <a:r>
              <a:rPr lang="en-US" dirty="0" err="1" smtClean="0"/>
              <a:t>assinatura</a:t>
            </a:r>
            <a:r>
              <a:rPr lang="en-US" dirty="0" smtClean="0"/>
              <a:t> do MOU </a:t>
            </a:r>
            <a:r>
              <a:rPr lang="en-US" dirty="0" err="1" smtClean="0"/>
              <a:t>em</a:t>
            </a:r>
            <a:r>
              <a:rPr lang="en-US" dirty="0" smtClean="0"/>
              <a:t> 14/03/14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16679-5DB0-4213-AE09-3433DBA8CA4F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69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567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79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0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1479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4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6762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144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988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6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D17C52-4AEE-4722-8BD7-5B7AE129AD85}" type="datetimeFigureOut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03/06/14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1D07EE-379D-46AB-8B29-8FE559625BA3}" type="slidenum">
              <a:rPr lang="pt-BR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pt-BR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635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20" Type="http://schemas.openxmlformats.org/officeDocument/2006/relationships/image" Target="../media/image28.jpeg"/><Relationship Id="rId21" Type="http://schemas.openxmlformats.org/officeDocument/2006/relationships/image" Target="../media/image29.jpeg"/><Relationship Id="rId22" Type="http://schemas.openxmlformats.org/officeDocument/2006/relationships/image" Target="../media/image30.jpeg"/><Relationship Id="rId23" Type="http://schemas.openxmlformats.org/officeDocument/2006/relationships/image" Target="../media/image31.jpeg"/><Relationship Id="rId24" Type="http://schemas.openxmlformats.org/officeDocument/2006/relationships/image" Target="../media/image32.jpeg"/><Relationship Id="rId25" Type="http://schemas.openxmlformats.org/officeDocument/2006/relationships/image" Target="../media/image33.gif"/><Relationship Id="rId26" Type="http://schemas.openxmlformats.org/officeDocument/2006/relationships/image" Target="../media/image34.jpeg"/><Relationship Id="rId27" Type="http://schemas.openxmlformats.org/officeDocument/2006/relationships/image" Target="../media/image35.emf"/><Relationship Id="rId10" Type="http://schemas.openxmlformats.org/officeDocument/2006/relationships/image" Target="../media/image18.jpeg"/><Relationship Id="rId11" Type="http://schemas.openxmlformats.org/officeDocument/2006/relationships/image" Target="../media/image19.gif"/><Relationship Id="rId12" Type="http://schemas.openxmlformats.org/officeDocument/2006/relationships/image" Target="../media/image20.gif"/><Relationship Id="rId13" Type="http://schemas.openxmlformats.org/officeDocument/2006/relationships/image" Target="../media/image21.gif"/><Relationship Id="rId14" Type="http://schemas.openxmlformats.org/officeDocument/2006/relationships/image" Target="../media/image22.gif"/><Relationship Id="rId15" Type="http://schemas.openxmlformats.org/officeDocument/2006/relationships/image" Target="../media/image23.gif"/><Relationship Id="rId16" Type="http://schemas.openxmlformats.org/officeDocument/2006/relationships/image" Target="../media/image24.gif"/><Relationship Id="rId17" Type="http://schemas.openxmlformats.org/officeDocument/2006/relationships/image" Target="../media/image25.gif"/><Relationship Id="rId18" Type="http://schemas.openxmlformats.org/officeDocument/2006/relationships/image" Target="../media/image26.jpeg"/><Relationship Id="rId1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6" Type="http://schemas.openxmlformats.org/officeDocument/2006/relationships/image" Target="../media/image14.gif"/><Relationship Id="rId7" Type="http://schemas.openxmlformats.org/officeDocument/2006/relationships/image" Target="../media/image15.gif"/><Relationship Id="rId8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3" Type="http://schemas.openxmlformats.org/officeDocument/2006/relationships/diagramLayout" Target="../diagrams/layout4.xml"/><Relationship Id="rId14" Type="http://schemas.openxmlformats.org/officeDocument/2006/relationships/diagramQuickStyle" Target="../diagrams/quickStyle4.xml"/><Relationship Id="rId15" Type="http://schemas.openxmlformats.org/officeDocument/2006/relationships/diagramColors" Target="../diagrams/colors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476250"/>
            <a:ext cx="7772400" cy="1800225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297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7504" y="3212976"/>
            <a:ext cx="89289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r>
              <a:rPr lang="en-US" sz="33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Mineira</a:t>
            </a:r>
            <a:r>
              <a:rPr lang="en-US" sz="33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3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Bioquerosene</a:t>
            </a:r>
            <a:endParaRPr lang="en-US" sz="33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“Farm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hain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01208"/>
            <a:ext cx="280831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1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800" b="1" dirty="0" smtClean="0"/>
              <a:t>Situação </a:t>
            </a:r>
            <a:r>
              <a:rPr lang="pt-BR" sz="3800" b="1" dirty="0" smtClean="0"/>
              <a:t>do Brasil</a:t>
            </a:r>
            <a:br>
              <a:rPr lang="pt-BR" sz="3800" b="1" dirty="0" smtClean="0"/>
            </a:br>
            <a:endParaRPr lang="pt-BR" sz="3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4054896"/>
          </a:xfrm>
        </p:spPr>
        <p:txBody>
          <a:bodyPr>
            <a:normAutofit fontScale="77500" lnSpcReduction="20000"/>
          </a:bodyPr>
          <a:lstStyle/>
          <a:p>
            <a:pPr lvl="0" algn="just"/>
            <a:endParaRPr lang="pt-BR" sz="2800" dirty="0" smtClean="0"/>
          </a:p>
          <a:p>
            <a:pPr lvl="0" algn="just"/>
            <a:r>
              <a:rPr lang="pt-BR" sz="2800" dirty="0" smtClean="0"/>
              <a:t>Longa </a:t>
            </a:r>
            <a:r>
              <a:rPr lang="pt-BR" sz="2800" dirty="0"/>
              <a:t>experiência no uso da biomassa </a:t>
            </a:r>
            <a:r>
              <a:rPr lang="pt-BR" sz="2800" dirty="0" smtClean="0"/>
              <a:t>para fins energéticos;</a:t>
            </a:r>
          </a:p>
          <a:p>
            <a:pPr algn="just"/>
            <a:r>
              <a:rPr lang="pt-BR" sz="2800" dirty="0" smtClean="0"/>
              <a:t>2011: bioenergia da cana de açúcar respondeu por 15,7% </a:t>
            </a:r>
            <a:r>
              <a:rPr lang="pt-BR" sz="2800" dirty="0"/>
              <a:t>do suprimento nacional de </a:t>
            </a:r>
            <a:r>
              <a:rPr lang="pt-BR" sz="2800" dirty="0" smtClean="0"/>
              <a:t>energia, pouco</a:t>
            </a:r>
            <a:r>
              <a:rPr lang="pt-BR" sz="2800" dirty="0"/>
              <a:t> </a:t>
            </a:r>
            <a:r>
              <a:rPr lang="pt-BR" sz="2800" dirty="0" smtClean="0"/>
              <a:t>acima </a:t>
            </a:r>
            <a:r>
              <a:rPr lang="pt-BR" sz="2800" dirty="0"/>
              <a:t>da contribuição da energia hidrelétrica</a:t>
            </a:r>
            <a:endParaRPr lang="pt-BR" sz="2800" dirty="0" smtClean="0"/>
          </a:p>
          <a:p>
            <a:pPr algn="just"/>
            <a:r>
              <a:rPr lang="pt-BR" sz="2800" dirty="0" smtClean="0"/>
              <a:t>A </a:t>
            </a:r>
            <a:r>
              <a:rPr lang="pt-BR" sz="2800" dirty="0"/>
              <a:t>bioenergia moderna representa cerca de </a:t>
            </a:r>
            <a:r>
              <a:rPr lang="pt-BR" sz="2800" dirty="0" smtClean="0"/>
              <a:t>30% da </a:t>
            </a:r>
            <a:r>
              <a:rPr lang="pt-BR" sz="2800" dirty="0"/>
              <a:t>matriz energética do Brasil;</a:t>
            </a:r>
          </a:p>
          <a:p>
            <a:pPr algn="just"/>
            <a:r>
              <a:rPr lang="pt-BR" sz="2800" dirty="0"/>
              <a:t>Liderança mundial em biocombustíveis</a:t>
            </a:r>
            <a:r>
              <a:rPr lang="pt-BR" sz="2800" dirty="0" smtClean="0"/>
              <a:t>;</a:t>
            </a:r>
          </a:p>
          <a:p>
            <a:pPr lvl="0" algn="just"/>
            <a:r>
              <a:rPr lang="pt-BR" sz="2800" dirty="0"/>
              <a:t>Maior produtor de etanol de cana, considerado de excelente eficiência energética;</a:t>
            </a:r>
          </a:p>
          <a:p>
            <a:pPr lvl="0" algn="just"/>
            <a:r>
              <a:rPr lang="pt-BR" sz="2800" dirty="0"/>
              <a:t>Maiores produtores mundiais de biodiesel de soja.</a:t>
            </a:r>
          </a:p>
          <a:p>
            <a:pPr algn="just"/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57192"/>
            <a:ext cx="1990551" cy="15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6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Situação de Minas Gerais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488832" cy="3474720"/>
          </a:xfrm>
        </p:spPr>
        <p:txBody>
          <a:bodyPr>
            <a:normAutofit/>
          </a:bodyPr>
          <a:lstStyle/>
          <a:p>
            <a:pPr algn="just"/>
            <a:r>
              <a:rPr lang="pt-BR" sz="2500" dirty="0"/>
              <a:t>Interesse no planejamento de um programa cujo objetivo é o desenvolvimento da cadeia de valor de biocombustíveis para aviação, inserindo sua economia neste mercado </a:t>
            </a:r>
            <a:r>
              <a:rPr lang="pt-BR" sz="2500" dirty="0" smtClean="0"/>
              <a:t>global;</a:t>
            </a:r>
            <a:endParaRPr lang="pt-BR" sz="2500" dirty="0"/>
          </a:p>
          <a:p>
            <a:pPr algn="just"/>
            <a:r>
              <a:rPr lang="pt-BR" sz="2500" dirty="0"/>
              <a:t>Vantagem competitiva da agroindústria mineira, que se estende por todo o </a:t>
            </a:r>
            <a:r>
              <a:rPr lang="pt-BR" sz="2500" dirty="0" smtClean="0"/>
              <a:t>território.</a:t>
            </a:r>
          </a:p>
          <a:p>
            <a:pPr algn="just"/>
            <a:endParaRPr lang="pt-BR" sz="2500" dirty="0"/>
          </a:p>
          <a:p>
            <a:pPr algn="just"/>
            <a:endParaRPr lang="pt-BR" sz="2500" dirty="0" smtClean="0"/>
          </a:p>
          <a:p>
            <a:pPr algn="just"/>
            <a:endParaRPr lang="pt-BR" sz="25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67" y="4365104"/>
            <a:ext cx="37973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46856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/>
            </a:r>
            <a:b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</a:b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pic>
        <p:nvPicPr>
          <p:cNvPr id="14" name="Picture 12" descr="E:\2013B\Minas\Proyectos\MDA\Imagens\SEAP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42" y="6189619"/>
            <a:ext cx="1368152" cy="47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272166" y="3361458"/>
            <a:ext cx="7157232" cy="2731838"/>
            <a:chOff x="144031" y="2241495"/>
            <a:chExt cx="8642693" cy="3989957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697" y="2413121"/>
              <a:ext cx="937735" cy="66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 descr="E:\2013B\Images PBB\Logos\Logos GIF\Amyris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49" y="2309088"/>
              <a:ext cx="905442" cy="90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E:\2013B\Images PBB\Logos\Logos GIF\LogoCURCASG1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956" y="3468241"/>
              <a:ext cx="1251450" cy="41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E:\2013B\Images PBB\Logos\Logos GIF\ABEAR 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31" y="2241495"/>
              <a:ext cx="917425" cy="91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E:\2013B\Images PBB\Logos\Azu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639" y="2517431"/>
              <a:ext cx="1077042" cy="582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E:\2013B\Images PBB\Logos\Embrae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681" y="3435659"/>
              <a:ext cx="1563043" cy="38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E:\2013B\Images PBB\Logos\BDMG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11" y="3324303"/>
              <a:ext cx="758646" cy="90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E:\2013B\Images PBB\Logos\Logos GIF\CamelinaCo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136" y="3381875"/>
              <a:ext cx="1112489" cy="75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E:\2013B\Images PBB\Logos\Logos GIF\boeing-logo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2513971"/>
              <a:ext cx="1691590" cy="46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E:\2013B\Images PBB\Logos\Logos GIF\Byogy2 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895" y="3414922"/>
              <a:ext cx="1106011" cy="69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Picture 11" descr="E:\2013B\Images PBB\Logos\Logos GIF\Gol_fundo_branco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906" y="4286794"/>
              <a:ext cx="1099855" cy="77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E:\2013B\Images PBB\Logos\Logos GIF\IICA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483" y="4321283"/>
              <a:ext cx="1361567" cy="61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13" descr="E:\2013B\Images PBB\Logos\Logos GIF\GE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33" y="4262591"/>
              <a:ext cx="798049" cy="798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E:\2013B\Images PBB\Logos\Logos GIF\Solazyme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49" y="5422998"/>
              <a:ext cx="1395415" cy="65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 descr="E:\2013B\Images PBB\Logos\Avianca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185" y="2524729"/>
              <a:ext cx="975615" cy="57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E:\2013B\Images PBB\Logos\UFMG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981" y="5269703"/>
              <a:ext cx="915752" cy="96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3" name="Picture 17" descr="E:\2013B\Images PBB\Logos\UNIMONTES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359" y="5347696"/>
              <a:ext cx="805766" cy="80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5" name="Picture 19" descr="E:\2013B\Images PBB\Logos\CMAA.jpg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9" t="43910" r="29836" b="39129"/>
            <a:stretch/>
          </p:blipFill>
          <p:spPr bwMode="auto">
            <a:xfrm>
              <a:off x="3437345" y="3484312"/>
              <a:ext cx="1312255" cy="41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 descr="E:\2013B\Images PBB\Logos\Fapemig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11" y="4385576"/>
              <a:ext cx="894550" cy="73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7" name="Picture 21" descr="E:\2013B\Images PBB\Logos\Fiemg.jpg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0" t="22204" r="19272" b="22023"/>
            <a:stretch/>
          </p:blipFill>
          <p:spPr bwMode="auto">
            <a:xfrm>
              <a:off x="2676783" y="4442539"/>
              <a:ext cx="1173150" cy="43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E:\2013B\Images PBB\Logos\FAEMG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4297" r="2813" b="19944"/>
            <a:stretch/>
          </p:blipFill>
          <p:spPr bwMode="auto">
            <a:xfrm>
              <a:off x="1236895" y="4466742"/>
              <a:ext cx="1235813" cy="46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9" name="Picture 23" descr="E:\2013B\Images PBB\Logos\primary_logo_medium_es-pt-fr.gif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547" y="2550587"/>
              <a:ext cx="1315485" cy="46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E:\2013B\Images PBB\Logos\INFRAERO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72" y="4224818"/>
              <a:ext cx="1095723" cy="726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m 28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517" y="3426339"/>
              <a:ext cx="1021392" cy="471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ixaDeTexto 2"/>
          <p:cNvSpPr txBox="1"/>
          <p:nvPr/>
        </p:nvSpPr>
        <p:spPr>
          <a:xfrm>
            <a:off x="1342909" y="1499880"/>
            <a:ext cx="67857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Assinatura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MoU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em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14 de 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Março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de 2014</a:t>
            </a:r>
            <a:endParaRPr lang="en-US" dirty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Criaç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ão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de 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plataforma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colaborativa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“</a:t>
            </a:r>
            <a:r>
              <a:rPr lang="en-US" dirty="0">
                <a:solidFill>
                  <a:srgbClr val="404040"/>
                </a:solidFill>
                <a:latin typeface="Trebuchet MS"/>
              </a:rPr>
              <a:t>from farm to fly”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Trebuchet MS"/>
              </a:rPr>
              <a:t>Multi 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mat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éria</a:t>
            </a:r>
            <a:r>
              <a:rPr lang="en-US" dirty="0" smtClean="0">
                <a:solidFill>
                  <a:srgbClr val="404040"/>
                </a:solidFill>
                <a:latin typeface="Trebuchet MS"/>
              </a:rPr>
              <a:t> prima</a:t>
            </a:r>
            <a:endParaRPr lang="en-US" dirty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Trebuchet MS"/>
              </a:rPr>
              <a:t>Multi </a:t>
            </a:r>
            <a:r>
              <a:rPr lang="en-US" dirty="0" err="1" smtClean="0">
                <a:solidFill>
                  <a:srgbClr val="404040"/>
                </a:solidFill>
                <a:latin typeface="Trebuchet MS"/>
              </a:rPr>
              <a:t>processo</a:t>
            </a:r>
            <a:endParaRPr lang="en-US" dirty="0" smtClean="0">
              <a:solidFill>
                <a:srgbClr val="404040"/>
              </a:solidFill>
              <a:latin typeface="Trebuchet MS"/>
            </a:endParaRPr>
          </a:p>
          <a:p>
            <a:endParaRPr lang="en-US" dirty="0" smtClean="0">
              <a:solidFill>
                <a:srgbClr val="404040"/>
              </a:solidFill>
              <a:latin typeface="Trebuchet MS"/>
            </a:endParaRPr>
          </a:p>
          <a:p>
            <a:r>
              <a:rPr lang="en-US" sz="2000" i="1" dirty="0" smtClean="0">
                <a:solidFill>
                  <a:srgbClr val="404040"/>
                </a:solidFill>
                <a:latin typeface="Trebuchet MS"/>
              </a:rPr>
              <a:t>Stakeholders:</a:t>
            </a:r>
            <a:endParaRPr lang="en-US" sz="2000" i="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251520" y="116632"/>
            <a:ext cx="8496944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Plataforma</a:t>
            </a:r>
            <a:r>
              <a:rPr lang="en-US" sz="3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Mineira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de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Bioquerosene</a:t>
            </a:r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 </a:t>
            </a:r>
            <a:r>
              <a:rPr lang="en-US" sz="36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Renováveis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261831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52128"/>
          </a:xfrm>
        </p:spPr>
        <p:txBody>
          <a:bodyPr/>
          <a:lstStyle/>
          <a:p>
            <a:pPr algn="ctr"/>
            <a:r>
              <a:rPr lang="pt-BR" b="1" dirty="0" smtClean="0"/>
              <a:t>Memorando de Entendimento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68952" cy="410445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OBJETIVO: </a:t>
            </a:r>
            <a:r>
              <a:rPr lang="pt-BR" dirty="0"/>
              <a:t>promover parcerias estratégicas com entes públicos e privados para viabilizar o desenvolvimento da cadeia de valor do </a:t>
            </a:r>
            <a:r>
              <a:rPr lang="pt-BR" dirty="0" err="1"/>
              <a:t>BioQav</a:t>
            </a:r>
            <a:r>
              <a:rPr lang="pt-BR" dirty="0"/>
              <a:t> em Minas </a:t>
            </a:r>
            <a:r>
              <a:rPr lang="pt-BR" dirty="0" smtClean="0"/>
              <a:t>Gerais.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Estado de Minas Gerais apoiará “iniciativas verdes” sob o conceito </a:t>
            </a:r>
            <a:r>
              <a:rPr lang="pt-BR" b="1" i="1" dirty="0" err="1"/>
              <a:t>Farm</a:t>
            </a:r>
            <a:r>
              <a:rPr lang="pt-BR" b="1" i="1" dirty="0"/>
              <a:t> </a:t>
            </a:r>
            <a:r>
              <a:rPr lang="pt-BR" b="1" i="1" dirty="0" err="1"/>
              <a:t>to</a:t>
            </a:r>
            <a:r>
              <a:rPr lang="pt-BR" b="1" i="1" dirty="0"/>
              <a:t> </a:t>
            </a:r>
            <a:r>
              <a:rPr lang="pt-BR" b="1" i="1" dirty="0" err="1"/>
              <a:t>Fly</a:t>
            </a:r>
            <a:r>
              <a:rPr lang="pt-BR" b="1" dirty="0"/>
              <a:t> (Do campo à asa do avião)</a:t>
            </a:r>
            <a:r>
              <a:rPr lang="pt-BR" dirty="0"/>
              <a:t>, reunindo em suas ações e iniciativas estratégicas uma variedade de atores, tais como instituições de pesquisa, universidades, produtores de matérias-primas sustentáveis, fornecedores de tecnologia, </a:t>
            </a:r>
            <a:r>
              <a:rPr lang="pt-BR" i="1" dirty="0" err="1"/>
              <a:t>stakeholders</a:t>
            </a:r>
            <a:r>
              <a:rPr lang="pt-BR" dirty="0"/>
              <a:t> em logística e processos industriais, companhias aéreas, entre outros.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42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r>
              <a:rPr lang="pt-BR" b="1" dirty="0" smtClean="0"/>
              <a:t>Eixos de Ação do </a:t>
            </a:r>
            <a:r>
              <a:rPr lang="pt-BR" b="1" dirty="0" err="1" smtClean="0"/>
              <a:t>MoU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5945716"/>
              </p:ext>
            </p:extLst>
          </p:nvPr>
        </p:nvGraphicFramePr>
        <p:xfrm>
          <a:off x="827584" y="1772816"/>
          <a:ext cx="74168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68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905" t="-4908" r="-3093" b="-9871"/>
          <a:stretch/>
        </p:blipFill>
        <p:spPr>
          <a:xfrm>
            <a:off x="186862" y="1412776"/>
            <a:ext cx="8849634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71600" y="18864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mtClean="0"/>
              <a:t>Eixos de Ação do MoU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46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pt-BR" sz="3900" dirty="0" smtClean="0"/>
              <a:t>Desenvolvimento </a:t>
            </a:r>
            <a:r>
              <a:rPr lang="pt-BR" sz="3900" dirty="0"/>
              <a:t>de biomassa para a cadeia de valor do </a:t>
            </a:r>
            <a:r>
              <a:rPr lang="pt-BR" sz="3900" dirty="0" smtClean="0"/>
              <a:t>BioQAv</a:t>
            </a:r>
            <a:r>
              <a:rPr lang="pt-BR" sz="3900" dirty="0"/>
              <a:t/>
            </a:r>
            <a:br>
              <a:rPr lang="pt-BR" sz="3900" dirty="0"/>
            </a:b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4516383"/>
              </p:ext>
            </p:extLst>
          </p:nvPr>
        </p:nvGraphicFramePr>
        <p:xfrm>
          <a:off x="107504" y="1960240"/>
          <a:ext cx="8579296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87364403"/>
              </p:ext>
            </p:extLst>
          </p:nvPr>
        </p:nvGraphicFramePr>
        <p:xfrm>
          <a:off x="2771800" y="21013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775590540"/>
              </p:ext>
            </p:extLst>
          </p:nvPr>
        </p:nvGraphicFramePr>
        <p:xfrm>
          <a:off x="5436096" y="21013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7195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r>
              <a:rPr lang="en-US" b="1" dirty="0" err="1" smtClean="0"/>
              <a:t>Pré-refino</a:t>
            </a:r>
            <a:r>
              <a:rPr lang="en-US" b="1" dirty="0" smtClean="0"/>
              <a:t> e </a:t>
            </a:r>
            <a:r>
              <a:rPr lang="en-US" b="1" dirty="0" err="1" smtClean="0"/>
              <a:t>refino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6972"/>
            <a:ext cx="5367235" cy="222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0243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9568"/>
            <a:ext cx="5344578" cy="26654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24128" y="508518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Fonte: </a:t>
            </a:r>
            <a:r>
              <a:rPr lang="pt-BR" b="1" dirty="0" err="1" smtClean="0"/>
              <a:t>Greasoline</a:t>
            </a:r>
            <a:r>
              <a:rPr lang="pt-BR" b="1" dirty="0" smtClean="0"/>
              <a:t> </a:t>
            </a:r>
            <a:r>
              <a:rPr lang="pt-BR" b="1" dirty="0" err="1" smtClean="0"/>
              <a:t>GmbH</a:t>
            </a:r>
            <a:r>
              <a:rPr lang="pt-BR" b="1" dirty="0" smtClean="0"/>
              <a:t>, 2014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351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5" y="404664"/>
            <a:ext cx="8867351" cy="6192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470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algn="ctr"/>
            <a:r>
              <a:rPr lang="en-US" b="1" dirty="0" err="1" smtClean="0"/>
              <a:t>Certificação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041978" cy="4320480"/>
          </a:xfrm>
        </p:spPr>
      </p:pic>
      <p:sp>
        <p:nvSpPr>
          <p:cNvPr id="6" name="CaixaDeTexto 5"/>
          <p:cNvSpPr txBox="1"/>
          <p:nvPr/>
        </p:nvSpPr>
        <p:spPr>
          <a:xfrm>
            <a:off x="107504" y="571669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CM Technologies </a:t>
            </a:r>
            <a:r>
              <a:rPr lang="pt-BR" b="1" dirty="0" err="1" smtClean="0"/>
              <a:t>GmbH</a:t>
            </a:r>
            <a:r>
              <a:rPr lang="pt-BR" b="1" dirty="0" smtClean="0"/>
              <a:t>, 2014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446662" cy="345638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572000" y="52292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Boeing, 2011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4722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algn="ctr"/>
            <a:r>
              <a:rPr lang="pt-BR" b="1" dirty="0" smtClean="0"/>
              <a:t>	</a:t>
            </a:r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  <a:endParaRPr lang="pt-B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229600" cy="471338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dirty="0"/>
              <a:t>setor representa cerca de 1% do PIB brasileiro ou R$32 bilhões de reais, gera aproximadamente 684 mil empregos, que representa 0,7% do mercado de trabalho. </a:t>
            </a:r>
          </a:p>
          <a:p>
            <a:pPr algn="just"/>
            <a:r>
              <a:rPr lang="pt-BR" sz="2800" dirty="0"/>
              <a:t>A contribuição da aviação no setor de turismo é maior ainda, 1.3% do PIB e cerca de 938 mil empregos ou 1% do mercado</a:t>
            </a:r>
            <a:r>
              <a:rPr lang="pt-BR" sz="2800" dirty="0" smtClean="0"/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Promoção de conexão e integração regional, essencial para o dinamismo da economia e desenvolvimento pleno 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turismo.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56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92480" cy="1143000"/>
          </a:xfrm>
        </p:spPr>
        <p:txBody>
          <a:bodyPr/>
          <a:lstStyle/>
          <a:p>
            <a:pPr algn="ctr"/>
            <a:r>
              <a:rPr lang="en-US" b="1" dirty="0" err="1" smtClean="0"/>
              <a:t>Infraestrutura</a:t>
            </a:r>
            <a:r>
              <a:rPr lang="en-US" b="1" dirty="0" smtClean="0"/>
              <a:t> </a:t>
            </a:r>
            <a:r>
              <a:rPr lang="en-US" b="1" dirty="0" err="1" smtClean="0"/>
              <a:t>aeroportuária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832647" cy="468052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94" y="2276872"/>
            <a:ext cx="2730001" cy="26642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06495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Sky NRG,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719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8" y="935038"/>
            <a:ext cx="9164638" cy="5435600"/>
          </a:xfrm>
        </p:spPr>
      </p:pic>
      <p:sp>
        <p:nvSpPr>
          <p:cNvPr id="5" name="CaixaDeTexto 4"/>
          <p:cNvSpPr txBox="1"/>
          <p:nvPr/>
        </p:nvSpPr>
        <p:spPr>
          <a:xfrm>
            <a:off x="179512" y="5805264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 smtClean="0"/>
          </a:p>
          <a:p>
            <a:endParaRPr lang="pt-BR" sz="2200" dirty="0"/>
          </a:p>
          <a:p>
            <a:r>
              <a:rPr lang="pt-BR" sz="2200" b="1" dirty="0" smtClean="0"/>
              <a:t>Fonte: Air </a:t>
            </a:r>
            <a:r>
              <a:rPr lang="pt-BR" sz="2200" b="1" dirty="0" err="1" smtClean="0"/>
              <a:t>Transport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Action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Group</a:t>
            </a:r>
            <a:r>
              <a:rPr lang="pt-BR" sz="2200" b="1" dirty="0" smtClean="0"/>
              <a:t>, 2009</a:t>
            </a:r>
            <a:endParaRPr lang="pt-BR" sz="2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44624"/>
            <a:ext cx="889248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/>
              <a:t>Planejamento</a:t>
            </a:r>
            <a:r>
              <a:rPr lang="en-US" dirty="0" smtClean="0"/>
              <a:t> </a:t>
            </a:r>
            <a:r>
              <a:rPr lang="en-US" dirty="0" err="1" smtClean="0"/>
              <a:t>Estrat</a:t>
            </a:r>
            <a:r>
              <a:rPr lang="en-US" dirty="0" err="1" smtClean="0"/>
              <a:t>égico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1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125016"/>
            <a:ext cx="4464050" cy="3240088"/>
          </a:xfrm>
        </p:spPr>
      </p:pic>
      <p:sp>
        <p:nvSpPr>
          <p:cNvPr id="7" name="CaixaDeTexto 6"/>
          <p:cNvSpPr txBox="1"/>
          <p:nvPr/>
        </p:nvSpPr>
        <p:spPr>
          <a:xfrm>
            <a:off x="251520" y="836712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ha de macaúba</a:t>
            </a:r>
          </a:p>
          <a:p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(4000 L de óleo)</a:t>
            </a:r>
          </a:p>
          <a:p>
            <a:r>
              <a:rPr lang="pt-B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pt-BR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8693"/>
            <a:ext cx="4248472" cy="28546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860032" y="429832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barris de </a:t>
            </a:r>
            <a:r>
              <a:rPr lang="pt-BR" sz="40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BioQAv</a:t>
            </a:r>
            <a:r>
              <a:rPr lang="pt-BR" sz="4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/ano</a:t>
            </a:r>
            <a:endParaRPr lang="pt-BR" sz="4000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2008" y="125760"/>
            <a:ext cx="925252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 smtClean="0"/>
              <a:t>Econ</a:t>
            </a:r>
            <a:r>
              <a:rPr lang="en-US" dirty="0" err="1" smtClean="0"/>
              <a:t>ômico</a:t>
            </a:r>
            <a:r>
              <a:rPr lang="en-US" dirty="0" smtClean="0"/>
              <a:t> do </a:t>
            </a:r>
            <a:r>
              <a:rPr lang="en-US" dirty="0" err="1" smtClean="0"/>
              <a:t>BioQAv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9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68" y="188640"/>
            <a:ext cx="833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7702"/>
            <a:ext cx="4032448" cy="31728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42" y="1310350"/>
            <a:ext cx="3813271" cy="321849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79512" y="4725144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 receita de US$ 11,6 bilhões</a:t>
            </a:r>
            <a:endParaRPr lang="pt-BR" sz="35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32642" y="4596941"/>
            <a:ext cx="3815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 uma área plantada de 875.000.000 ha</a:t>
            </a:r>
          </a:p>
          <a:p>
            <a:pPr algn="ctr"/>
            <a:r>
              <a:rPr lang="pt-BR" sz="33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(875 </a:t>
            </a:r>
            <a:r>
              <a:rPr lang="pt-BR" sz="33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Mi)</a:t>
            </a:r>
            <a:endParaRPr lang="pt-BR" sz="33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44624"/>
            <a:ext cx="889248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dom</a:t>
            </a:r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éstica</a:t>
            </a:r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potencial de </a:t>
            </a:r>
            <a:r>
              <a:rPr lang="pt-BR" sz="35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BioQav</a:t>
            </a:r>
            <a:r>
              <a:rPr lang="pt-BR" sz="35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</a:t>
            </a:r>
            <a:r>
              <a:rPr lang="pt-BR" sz="35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litros</a:t>
            </a:r>
          </a:p>
        </p:txBody>
      </p:sp>
    </p:spTree>
    <p:extLst>
      <p:ext uri="{BB962C8B-B14F-4D97-AF65-F5344CB8AC3E}">
        <p14:creationId xmlns:p14="http://schemas.microsoft.com/office/powerpoint/2010/main" val="115123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57" y="2121539"/>
            <a:ext cx="6248820" cy="313060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712568" y="2024847"/>
            <a:ext cx="4248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584" y="4653136"/>
            <a:ext cx="79928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= 4000 L </a:t>
            </a:r>
            <a:r>
              <a:rPr lang="pt-BR" sz="2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BioQav</a:t>
            </a:r>
            <a:endParaRPr lang="pt-BR" sz="2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mil ha = 1 </a:t>
            </a:r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bilhão </a:t>
            </a:r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litros</a:t>
            </a:r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BioQav</a:t>
            </a:r>
            <a:endParaRPr lang="pt-BR" sz="2800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973758"/>
            <a:ext cx="8064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 natural de macaúba: </a:t>
            </a:r>
          </a:p>
          <a:p>
            <a:pPr lvl="0" algn="ctr"/>
            <a:r>
              <a:rPr lang="pt-BR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mil hectares em todo o Estado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008" y="125760"/>
            <a:ext cx="889248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para Extrativismo</a:t>
            </a:r>
            <a:endParaRPr lang="pt-BR" sz="35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3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milhões de hectares – sendo que 50% possuem algum tipo de degradação que pode ser reparada com a introdução da macaúba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696743" cy="35326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008" y="125760"/>
            <a:ext cx="889248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para Plantio</a:t>
            </a:r>
            <a:endParaRPr lang="pt-BR" sz="35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1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04701"/>
            <a:ext cx="4824536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da macaúba calculada com o valor do </a:t>
            </a:r>
            <a:r>
              <a:rPr lang="pt-BR" sz="28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</a:t>
            </a:r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fóssil (USD 1,98)</a:t>
            </a:r>
          </a:p>
          <a:p>
            <a:pPr algn="ctr"/>
            <a:endParaRPr lang="pt-BR" sz="2800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MG (Considerando os 250 mil ha – 2013)</a:t>
            </a:r>
          </a:p>
          <a:p>
            <a:pPr algn="ctr"/>
            <a:endParaRPr lang="pt-BR" sz="2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 smtClean="0">
              <a:solidFill>
                <a:srgbClr val="404040"/>
              </a:solidFill>
              <a:latin typeface="Calibri"/>
            </a:endParaRPr>
          </a:p>
          <a:p>
            <a:pPr algn="ctr"/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potencial </a:t>
            </a:r>
            <a:r>
              <a:rPr lang="pt-BR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</a:p>
          <a:p>
            <a:pPr algn="ctr"/>
            <a:endParaRPr lang="pt-BR" sz="2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US$ 1.980.000.000,00 </a:t>
            </a:r>
          </a:p>
          <a:p>
            <a:r>
              <a:rPr lang="pt-BR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134163" cy="42106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2008" y="125760"/>
            <a:ext cx="889248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de Geraç</a:t>
            </a:r>
            <a:r>
              <a:rPr lang="pt-BR" sz="35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de Receitas</a:t>
            </a:r>
            <a:endParaRPr lang="pt-BR" sz="35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2736304" cy="133307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9592" y="1556792"/>
            <a:ext cx="7416824" cy="17281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2500" dirty="0" smtClean="0"/>
              <a:t>Bernardo Ramos Bahia</a:t>
            </a:r>
            <a:endParaRPr lang="pt-BR" sz="2500" i="1" dirty="0" smtClean="0"/>
          </a:p>
          <a:p>
            <a:pPr marL="0" indent="0" algn="ctr">
              <a:buNone/>
            </a:pPr>
            <a:r>
              <a:rPr lang="pt-BR" sz="1800" i="1" dirty="0" smtClean="0"/>
              <a:t>Diretor</a:t>
            </a:r>
          </a:p>
          <a:p>
            <a:pPr marL="0" indent="0" algn="ctr">
              <a:buNone/>
            </a:pPr>
            <a:r>
              <a:rPr lang="pt-BR" sz="1800" dirty="0" smtClean="0"/>
              <a:t>Subsecretaria de Investimento Estrat</a:t>
            </a:r>
            <a:r>
              <a:rPr lang="pt-BR" sz="1800" dirty="0" smtClean="0"/>
              <a:t>égicos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r>
              <a:rPr lang="pt-BR" sz="1800" dirty="0" err="1"/>
              <a:t>b</a:t>
            </a:r>
            <a:r>
              <a:rPr lang="pt-BR" sz="1800" dirty="0" err="1" smtClean="0"/>
              <a:t>ernardo.bahia@desenvolvimento.mg.gov.br</a:t>
            </a:r>
            <a:r>
              <a:rPr lang="pt-BR" sz="1800" dirty="0" smtClean="0"/>
              <a:t>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67546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8" y="341784"/>
            <a:ext cx="8748464" cy="1143000"/>
          </a:xfrm>
        </p:spPr>
        <p:txBody>
          <a:bodyPr>
            <a:normAutofit/>
          </a:bodyPr>
          <a:lstStyle/>
          <a:p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Panorama do Setor </a:t>
            </a:r>
            <a:r>
              <a:rPr lang="pt-BR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Aeronáutico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29600" cy="4857403"/>
          </a:xfrm>
        </p:spPr>
        <p:txBody>
          <a:bodyPr/>
          <a:lstStyle/>
          <a:p>
            <a:pPr algn="just"/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Crescimento significativo nos últimos 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anos;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Previsão em 2014: Brasil como o quarto maior mercado de tráfego aéreo do 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mundo;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Consequência: impacto da aviação sobre as emissões dos Gases do Efeito Estufa (GEE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41764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6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2493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>Tráfego aéreo (passageiros nacionais e internacionais)</a:t>
            </a:r>
            <a:endParaRPr lang="pt-BR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2396"/>
          <a:stretch>
            <a:fillRect/>
          </a:stretch>
        </p:blipFill>
        <p:spPr>
          <a:xfrm>
            <a:off x="1411560" y="2114520"/>
            <a:ext cx="6400800" cy="3474720"/>
          </a:xfrm>
        </p:spPr>
      </p:pic>
    </p:spTree>
    <p:extLst>
      <p:ext uri="{BB962C8B-B14F-4D97-AF65-F5344CB8AC3E}">
        <p14:creationId xmlns:p14="http://schemas.microsoft.com/office/powerpoint/2010/main" val="12770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Taxa de crescimento das emissões de CO</a:t>
            </a:r>
            <a:r>
              <a:rPr lang="pt-BR" sz="3600" b="1" baseline="-25000" dirty="0" smtClean="0"/>
              <a:t>2</a:t>
            </a:r>
            <a:r>
              <a:rPr lang="pt-BR" sz="3600" b="1" dirty="0" smtClean="0"/>
              <a:t> pela aviação</a:t>
            </a:r>
            <a:endParaRPr lang="pt-BR" sz="36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64428"/>
            <a:ext cx="7964012" cy="2076740"/>
          </a:xfrm>
        </p:spPr>
      </p:pic>
    </p:spTree>
    <p:extLst>
      <p:ext uri="{BB962C8B-B14F-4D97-AF65-F5344CB8AC3E}">
        <p14:creationId xmlns:p14="http://schemas.microsoft.com/office/powerpoint/2010/main" val="338899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Emissões de CO</a:t>
            </a:r>
            <a:r>
              <a:rPr lang="pt-BR" sz="3600" b="1" baseline="-25000" dirty="0" smtClean="0"/>
              <a:t>2 - </a:t>
            </a:r>
            <a:r>
              <a:rPr lang="pt-BR" sz="3600" b="1" dirty="0" smtClean="0"/>
              <a:t>Vôos domésticos e internacionais </a:t>
            </a:r>
            <a:endParaRPr lang="pt-BR" sz="3600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80919" cy="4925144"/>
          </a:xfrm>
        </p:spPr>
      </p:pic>
    </p:spTree>
    <p:extLst>
      <p:ext uri="{BB962C8B-B14F-4D97-AF65-F5344CB8AC3E}">
        <p14:creationId xmlns:p14="http://schemas.microsoft.com/office/powerpoint/2010/main" val="7365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56119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Panorama do Setor Aeronáutico</a:t>
            </a:r>
            <a:endParaRPr lang="pt-BR" sz="38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2% das emissões de GEE são provenientes da aviação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civil;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Compromisso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com a IATA para redução em 50% até 2050, em relação aos valores de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2005;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Desafio para o setor: encontrar maneiras de reduzir sua contribuição na emissão de GEE, principalmente através da substituição de combustíveis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fósseis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por biocombustíveis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sustentáveis.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0" y="475597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680520" cy="28803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6" y="3645024"/>
            <a:ext cx="4210325" cy="2520280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-18064" y="476672"/>
            <a:ext cx="4248472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mil jatos são responsáveis por 2% das emissões mundiais de CO2</a:t>
            </a:r>
          </a:p>
          <a:p>
            <a:pPr algn="just"/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788024" y="3573016"/>
            <a:ext cx="4248472" cy="26642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% das emissões mundiais de CO2 provêm da frota mundial rodoviária (1,5 bi veículos)</a:t>
            </a:r>
          </a:p>
          <a:p>
            <a:endParaRPr lang="pt-BR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36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41"/>
          <p:cNvSpPr>
            <a:spLocks/>
          </p:cNvSpPr>
          <p:nvPr/>
        </p:nvSpPr>
        <p:spPr bwMode="auto">
          <a:xfrm>
            <a:off x="2173288" y="2828132"/>
            <a:ext cx="5453063" cy="938212"/>
          </a:xfrm>
          <a:custGeom>
            <a:avLst/>
            <a:gdLst>
              <a:gd name="T0" fmla="*/ 5453063 w 3435"/>
              <a:gd name="T1" fmla="*/ 0 h 591"/>
              <a:gd name="T2" fmla="*/ 5453063 w 3435"/>
              <a:gd name="T3" fmla="*/ 738187 h 591"/>
              <a:gd name="T4" fmla="*/ 1338263 w 3435"/>
              <a:gd name="T5" fmla="*/ 742950 h 591"/>
              <a:gd name="T6" fmla="*/ 0 w 3435"/>
              <a:gd name="T7" fmla="*/ 938212 h 591"/>
              <a:gd name="T8" fmla="*/ 5453063 w 3435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35" h="591">
                <a:moveTo>
                  <a:pt x="3435" y="0"/>
                </a:moveTo>
                <a:lnTo>
                  <a:pt x="3435" y="465"/>
                </a:lnTo>
                <a:lnTo>
                  <a:pt x="843" y="468"/>
                </a:lnTo>
                <a:lnTo>
                  <a:pt x="0" y="591"/>
                </a:lnTo>
                <a:lnTo>
                  <a:pt x="343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AutoShape 4"/>
          <p:cNvSpPr>
            <a:spLocks noChangeArrowheads="1"/>
          </p:cNvSpPr>
          <p:nvPr/>
        </p:nvSpPr>
        <p:spPr bwMode="auto">
          <a:xfrm rot="10800000">
            <a:off x="6034088" y="3586957"/>
            <a:ext cx="1595438" cy="938212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Freeform 5"/>
          <p:cNvSpPr>
            <a:spLocks/>
          </p:cNvSpPr>
          <p:nvPr/>
        </p:nvSpPr>
        <p:spPr bwMode="auto">
          <a:xfrm>
            <a:off x="2149476" y="1561307"/>
            <a:ext cx="5481637" cy="2208212"/>
          </a:xfrm>
          <a:custGeom>
            <a:avLst/>
            <a:gdLst>
              <a:gd name="T0" fmla="*/ 0 w 3453"/>
              <a:gd name="T1" fmla="*/ 2208212 h 1391"/>
              <a:gd name="T2" fmla="*/ 1343025 w 3453"/>
              <a:gd name="T3" fmla="*/ 1787525 h 1391"/>
              <a:gd name="T4" fmla="*/ 1335087 w 3453"/>
              <a:gd name="T5" fmla="*/ 1787525 h 1391"/>
              <a:gd name="T6" fmla="*/ 5481637 w 3453"/>
              <a:gd name="T7" fmla="*/ 0 h 1391"/>
              <a:gd name="T8" fmla="*/ 5467350 w 3453"/>
              <a:gd name="T9" fmla="*/ 1274762 h 1391"/>
              <a:gd name="T10" fmla="*/ 0 w 3453"/>
              <a:gd name="T11" fmla="*/ 2208212 h 1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3" h="1391">
                <a:moveTo>
                  <a:pt x="0" y="1391"/>
                </a:moveTo>
                <a:lnTo>
                  <a:pt x="846" y="1126"/>
                </a:lnTo>
                <a:lnTo>
                  <a:pt x="841" y="1126"/>
                </a:lnTo>
                <a:lnTo>
                  <a:pt x="3453" y="0"/>
                </a:lnTo>
                <a:lnTo>
                  <a:pt x="3444" y="803"/>
                </a:lnTo>
                <a:lnTo>
                  <a:pt x="0" y="1391"/>
                </a:lnTo>
                <a:close/>
              </a:path>
            </a:pathLst>
          </a:custGeom>
          <a:solidFill>
            <a:srgbClr val="F8DB02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1295401" y="1561307"/>
            <a:ext cx="0" cy="388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1219201" y="5374482"/>
            <a:ext cx="671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1295401" y="3780632"/>
            <a:ext cx="63357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889001" y="5458619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A4279"/>
                </a:solidFill>
                <a:cs typeface="ＭＳ Ｐゴシック" charset="0"/>
              </a:rPr>
              <a:t>2005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7302501" y="5447507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A4279"/>
                </a:solidFill>
                <a:cs typeface="ＭＳ Ｐゴシック" charset="0"/>
              </a:rPr>
              <a:t>2050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3103563" y="5458619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A4279"/>
                </a:solidFill>
                <a:cs typeface="ＭＳ Ｐゴシック" charset="0"/>
              </a:rPr>
              <a:t>2020</a:t>
            </a:r>
          </a:p>
        </p:txBody>
      </p:sp>
      <p:sp>
        <p:nvSpPr>
          <p:cNvPr id="83" name="Freeform 12"/>
          <p:cNvSpPr>
            <a:spLocks/>
          </p:cNvSpPr>
          <p:nvPr/>
        </p:nvSpPr>
        <p:spPr bwMode="auto">
          <a:xfrm>
            <a:off x="1295401" y="1561307"/>
            <a:ext cx="6335712" cy="2276475"/>
          </a:xfrm>
          <a:custGeom>
            <a:avLst/>
            <a:gdLst>
              <a:gd name="T0" fmla="*/ 0 w 4178"/>
              <a:gd name="T1" fmla="*/ 2218509 h 1728"/>
              <a:gd name="T2" fmla="*/ 263862 w 4178"/>
              <a:gd name="T3" fmla="*/ 2077547 h 1728"/>
              <a:gd name="T4" fmla="*/ 655105 w 4178"/>
              <a:gd name="T5" fmla="*/ 2267253 h 1728"/>
              <a:gd name="T6" fmla="*/ 1091841 w 4178"/>
              <a:gd name="T7" fmla="*/ 2132878 h 1728"/>
              <a:gd name="T8" fmla="*/ 1546775 w 4178"/>
              <a:gd name="T9" fmla="*/ 1990598 h 1728"/>
              <a:gd name="T10" fmla="*/ 2438445 w 4178"/>
              <a:gd name="T11" fmla="*/ 1666517 h 1728"/>
              <a:gd name="T12" fmla="*/ 6335712 w 4178"/>
              <a:gd name="T13" fmla="*/ 0 h 1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78" h="1728">
                <a:moveTo>
                  <a:pt x="0" y="1684"/>
                </a:moveTo>
                <a:cubicBezTo>
                  <a:pt x="29" y="1666"/>
                  <a:pt x="102" y="1571"/>
                  <a:pt x="174" y="1577"/>
                </a:cubicBezTo>
                <a:cubicBezTo>
                  <a:pt x="246" y="1583"/>
                  <a:pt x="341" y="1714"/>
                  <a:pt x="432" y="1721"/>
                </a:cubicBezTo>
                <a:cubicBezTo>
                  <a:pt x="523" y="1728"/>
                  <a:pt x="622" y="1654"/>
                  <a:pt x="720" y="1619"/>
                </a:cubicBezTo>
                <a:cubicBezTo>
                  <a:pt x="818" y="1584"/>
                  <a:pt x="872" y="1570"/>
                  <a:pt x="1020" y="1511"/>
                </a:cubicBezTo>
                <a:cubicBezTo>
                  <a:pt x="1168" y="1452"/>
                  <a:pt x="1082" y="1517"/>
                  <a:pt x="1608" y="1265"/>
                </a:cubicBezTo>
                <a:cubicBezTo>
                  <a:pt x="2134" y="1013"/>
                  <a:pt x="3643" y="264"/>
                  <a:pt x="417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 flipV="1">
            <a:off x="3509963" y="3363119"/>
            <a:ext cx="0" cy="2011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85" name="Line 15"/>
          <p:cNvSpPr>
            <a:spLocks noChangeShapeType="1"/>
          </p:cNvSpPr>
          <p:nvPr/>
        </p:nvSpPr>
        <p:spPr bwMode="auto">
          <a:xfrm>
            <a:off x="1295401" y="4542632"/>
            <a:ext cx="63357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86" name="Freeform 17"/>
          <p:cNvSpPr>
            <a:spLocks/>
          </p:cNvSpPr>
          <p:nvPr/>
        </p:nvSpPr>
        <p:spPr bwMode="auto">
          <a:xfrm>
            <a:off x="2136776" y="2836069"/>
            <a:ext cx="5499100" cy="935038"/>
          </a:xfrm>
          <a:custGeom>
            <a:avLst/>
            <a:gdLst>
              <a:gd name="T0" fmla="*/ 0 w 3464"/>
              <a:gd name="T1" fmla="*/ 935038 h 589"/>
              <a:gd name="T2" fmla="*/ 5499100 w 3464"/>
              <a:gd name="T3" fmla="*/ 0 h 5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64" h="589">
                <a:moveTo>
                  <a:pt x="0" y="589"/>
                </a:moveTo>
                <a:lnTo>
                  <a:pt x="3464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 flipV="1">
            <a:off x="7631113" y="1561307"/>
            <a:ext cx="0" cy="381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592888" y="2013744"/>
            <a:ext cx="99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8000"/>
                </a:solidFill>
                <a:cs typeface="ＭＳ Ｐゴシック" charset="0"/>
              </a:rPr>
              <a:t>Tech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8000"/>
                </a:solidFill>
                <a:cs typeface="ＭＳ Ｐゴシック" charset="0"/>
              </a:rPr>
              <a:t>Ops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8000"/>
                </a:solidFill>
                <a:cs typeface="ＭＳ Ｐゴシック" charset="0"/>
              </a:rPr>
              <a:t>Infra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7659688" y="1296194"/>
            <a:ext cx="127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3300"/>
                </a:solidFill>
                <a:cs typeface="ＭＳ Ｐゴシック" charset="0"/>
              </a:rPr>
              <a:t>No action</a:t>
            </a:r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7659688" y="3367882"/>
            <a:ext cx="132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/>
                </a:solidFill>
                <a:cs typeface="ＭＳ Ｐゴシック" charset="0"/>
              </a:rPr>
              <a:t>CNG 2020</a:t>
            </a:r>
          </a:p>
        </p:txBody>
      </p:sp>
      <p:sp>
        <p:nvSpPr>
          <p:cNvPr id="91" name="Text Box 23"/>
          <p:cNvSpPr txBox="1">
            <a:spLocks noChangeArrowheads="1"/>
          </p:cNvSpPr>
          <p:nvPr/>
        </p:nvSpPr>
        <p:spPr bwMode="auto">
          <a:xfrm>
            <a:off x="4478338" y="5458619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A4279"/>
                </a:solidFill>
                <a:cs typeface="ＭＳ Ｐゴシック" charset="0"/>
              </a:rPr>
              <a:t>2030</a:t>
            </a:r>
          </a:p>
        </p:txBody>
      </p:sp>
      <p:sp>
        <p:nvSpPr>
          <p:cNvPr id="92" name="Text Box 24"/>
          <p:cNvSpPr txBox="1">
            <a:spLocks noChangeArrowheads="1"/>
          </p:cNvSpPr>
          <p:nvPr/>
        </p:nvSpPr>
        <p:spPr bwMode="auto">
          <a:xfrm>
            <a:off x="5927726" y="5458619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A4279"/>
                </a:solidFill>
                <a:cs typeface="ＭＳ Ｐゴシック" charset="0"/>
              </a:rPr>
              <a:t>2040</a:t>
            </a:r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 flipV="1">
            <a:off x="4884738" y="2739232"/>
            <a:ext cx="0" cy="263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 flipV="1">
            <a:off x="6332538" y="2113757"/>
            <a:ext cx="0" cy="326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95" name="Text Box 28"/>
          <p:cNvSpPr txBox="1">
            <a:spLocks noChangeArrowheads="1"/>
          </p:cNvSpPr>
          <p:nvPr/>
        </p:nvSpPr>
        <p:spPr bwMode="auto">
          <a:xfrm>
            <a:off x="7659688" y="4347369"/>
            <a:ext cx="1222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CC0000"/>
                </a:solidFill>
                <a:cs typeface="ＭＳ Ｐゴシック" charset="0"/>
              </a:rPr>
              <a:t>-50% by 2050</a:t>
            </a:r>
          </a:p>
        </p:txBody>
      </p:sp>
      <p:sp>
        <p:nvSpPr>
          <p:cNvPr id="96" name="Text Box 29"/>
          <p:cNvSpPr txBox="1">
            <a:spLocks noChangeArrowheads="1"/>
          </p:cNvSpPr>
          <p:nvPr/>
        </p:nvSpPr>
        <p:spPr bwMode="auto">
          <a:xfrm>
            <a:off x="-36512" y="1459707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A4279"/>
                </a:solidFill>
                <a:cs typeface="ＭＳ Ｐゴシック" charset="0"/>
              </a:rPr>
              <a:t>CO</a:t>
            </a:r>
            <a:r>
              <a:rPr lang="en-US" b="1" baseline="-25000" dirty="0" smtClean="0">
                <a:solidFill>
                  <a:srgbClr val="0A4279"/>
                </a:solidFill>
                <a:cs typeface="ＭＳ Ｐゴシック" charset="0"/>
              </a:rPr>
              <a:t>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A4279"/>
                </a:solidFill>
                <a:cs typeface="ＭＳ Ｐゴシック" charset="0"/>
              </a:rPr>
              <a:t>emissions</a:t>
            </a:r>
          </a:p>
        </p:txBody>
      </p:sp>
      <p:sp>
        <p:nvSpPr>
          <p:cNvPr id="97" name="Line 30"/>
          <p:cNvSpPr>
            <a:spLocks noChangeShapeType="1"/>
          </p:cNvSpPr>
          <p:nvPr/>
        </p:nvSpPr>
        <p:spPr bwMode="auto">
          <a:xfrm flipV="1">
            <a:off x="2136776" y="3780632"/>
            <a:ext cx="0" cy="1593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1730376" y="5457032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A4279"/>
                </a:solidFill>
                <a:cs typeface="ＭＳ Ｐゴシック" charset="0"/>
              </a:rPr>
              <a:t>2010</a:t>
            </a:r>
          </a:p>
        </p:txBody>
      </p:sp>
      <p:sp>
        <p:nvSpPr>
          <p:cNvPr id="99" name="Freeform 32"/>
          <p:cNvSpPr>
            <a:spLocks/>
          </p:cNvSpPr>
          <p:nvPr/>
        </p:nvSpPr>
        <p:spPr bwMode="auto">
          <a:xfrm>
            <a:off x="3506788" y="3377407"/>
            <a:ext cx="2465388" cy="198437"/>
          </a:xfrm>
          <a:custGeom>
            <a:avLst/>
            <a:gdLst>
              <a:gd name="T0" fmla="*/ 0 w 1626"/>
              <a:gd name="T1" fmla="*/ 186610 h 151"/>
              <a:gd name="T2" fmla="*/ 639849 w 1626"/>
              <a:gd name="T3" fmla="*/ 98561 h 151"/>
              <a:gd name="T4" fmla="*/ 1349444 w 1626"/>
              <a:gd name="T5" fmla="*/ 10513 h 151"/>
              <a:gd name="T6" fmla="*/ 1958968 w 1626"/>
              <a:gd name="T7" fmla="*/ 36796 h 151"/>
              <a:gd name="T8" fmla="*/ 2465388 w 1626"/>
              <a:gd name="T9" fmla="*/ 198437 h 151"/>
              <a:gd name="T10" fmla="*/ 0 w 1626"/>
              <a:gd name="T11" fmla="*/ 186610 h 1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6" h="151">
                <a:moveTo>
                  <a:pt x="0" y="142"/>
                </a:moveTo>
                <a:cubicBezTo>
                  <a:pt x="70" y="131"/>
                  <a:pt x="274" y="97"/>
                  <a:pt x="422" y="75"/>
                </a:cubicBezTo>
                <a:cubicBezTo>
                  <a:pt x="570" y="53"/>
                  <a:pt x="745" y="16"/>
                  <a:pt x="890" y="8"/>
                </a:cubicBezTo>
                <a:cubicBezTo>
                  <a:pt x="1035" y="0"/>
                  <a:pt x="1169" y="4"/>
                  <a:pt x="1292" y="28"/>
                </a:cubicBezTo>
                <a:cubicBezTo>
                  <a:pt x="1415" y="52"/>
                  <a:pt x="1556" y="125"/>
                  <a:pt x="1626" y="151"/>
                </a:cubicBezTo>
                <a:cubicBezTo>
                  <a:pt x="1626" y="151"/>
                  <a:pt x="0" y="142"/>
                  <a:pt x="0" y="142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Freeform 33"/>
          <p:cNvSpPr>
            <a:spLocks/>
          </p:cNvSpPr>
          <p:nvPr/>
        </p:nvSpPr>
        <p:spPr bwMode="auto">
          <a:xfrm>
            <a:off x="2157413" y="3369469"/>
            <a:ext cx="5473700" cy="1163638"/>
          </a:xfrm>
          <a:custGeom>
            <a:avLst/>
            <a:gdLst>
              <a:gd name="T0" fmla="*/ 0 w 3448"/>
              <a:gd name="T1" fmla="*/ 400050 h 733"/>
              <a:gd name="T2" fmla="*/ 1354138 w 3448"/>
              <a:gd name="T3" fmla="*/ 207963 h 733"/>
              <a:gd name="T4" fmla="*/ 2335213 w 3448"/>
              <a:gd name="T5" fmla="*/ 68263 h 733"/>
              <a:gd name="T6" fmla="*/ 3001963 w 3448"/>
              <a:gd name="T7" fmla="*/ 25400 h 733"/>
              <a:gd name="T8" fmla="*/ 3876675 w 3448"/>
              <a:gd name="T9" fmla="*/ 225425 h 733"/>
              <a:gd name="T10" fmla="*/ 5473700 w 3448"/>
              <a:gd name="T11" fmla="*/ 1163638 h 7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48" h="733">
                <a:moveTo>
                  <a:pt x="0" y="252"/>
                </a:moveTo>
                <a:cubicBezTo>
                  <a:pt x="142" y="232"/>
                  <a:pt x="608" y="166"/>
                  <a:pt x="853" y="131"/>
                </a:cubicBezTo>
                <a:cubicBezTo>
                  <a:pt x="1098" y="96"/>
                  <a:pt x="1298" y="62"/>
                  <a:pt x="1471" y="43"/>
                </a:cubicBezTo>
                <a:cubicBezTo>
                  <a:pt x="1644" y="24"/>
                  <a:pt x="1729" y="0"/>
                  <a:pt x="1891" y="16"/>
                </a:cubicBezTo>
                <a:cubicBezTo>
                  <a:pt x="2053" y="32"/>
                  <a:pt x="2183" y="23"/>
                  <a:pt x="2442" y="142"/>
                </a:cubicBezTo>
                <a:cubicBezTo>
                  <a:pt x="2701" y="261"/>
                  <a:pt x="3238" y="610"/>
                  <a:pt x="3448" y="733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Text Box 34"/>
          <p:cNvSpPr txBox="1">
            <a:spLocks noChangeArrowheads="1"/>
          </p:cNvSpPr>
          <p:nvPr/>
        </p:nvSpPr>
        <p:spPr bwMode="auto">
          <a:xfrm>
            <a:off x="1804988" y="1124744"/>
            <a:ext cx="50927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0A4279"/>
                </a:solidFill>
                <a:cs typeface="ＭＳ Ｐゴシック" charset="0"/>
              </a:rPr>
              <a:t>Business as usual emissions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0A4279"/>
                </a:solidFill>
                <a:cs typeface="ＭＳ Ｐゴシック" charset="0"/>
              </a:rPr>
              <a:t>Aircraft technology (known), operations and infrastructure measures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0A4279"/>
                </a:solidFill>
                <a:cs typeface="ＭＳ Ｐゴシック" charset="0"/>
              </a:rPr>
              <a:t>Biofuels and additional technology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0A4279"/>
                </a:solidFill>
                <a:cs typeface="ＭＳ Ｐゴシック" charset="0"/>
              </a:rPr>
              <a:t>Carbon-neutral growth 2020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0A4279"/>
                </a:solidFill>
                <a:cs typeface="ＭＳ Ｐゴシック" charset="0"/>
              </a:rPr>
              <a:t>Gross emissions trajectory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0A4279"/>
                </a:solidFill>
                <a:cs typeface="ＭＳ Ｐゴシック" charset="0"/>
              </a:rPr>
              <a:t>Economic measures</a:t>
            </a:r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1487488" y="1251744"/>
            <a:ext cx="2270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103" name="Line 36"/>
          <p:cNvSpPr>
            <a:spLocks noChangeShapeType="1"/>
          </p:cNvSpPr>
          <p:nvPr/>
        </p:nvSpPr>
        <p:spPr bwMode="auto">
          <a:xfrm>
            <a:off x="1497013" y="2316957"/>
            <a:ext cx="22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>
            <a:off x="1506538" y="2590007"/>
            <a:ext cx="22701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105" name="Rectangle 38"/>
          <p:cNvSpPr>
            <a:spLocks noChangeArrowheads="1"/>
          </p:cNvSpPr>
          <p:nvPr/>
        </p:nvSpPr>
        <p:spPr bwMode="auto">
          <a:xfrm>
            <a:off x="1514476" y="1556544"/>
            <a:ext cx="153987" cy="150813"/>
          </a:xfrm>
          <a:prstGeom prst="rect">
            <a:avLst/>
          </a:prstGeom>
          <a:solidFill>
            <a:srgbClr val="FEED7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" name="Rectangle 39"/>
          <p:cNvSpPr>
            <a:spLocks noChangeArrowheads="1"/>
          </p:cNvSpPr>
          <p:nvPr/>
        </p:nvSpPr>
        <p:spPr bwMode="auto">
          <a:xfrm>
            <a:off x="1514476" y="1951832"/>
            <a:ext cx="153987" cy="150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Rectangle 40"/>
          <p:cNvSpPr>
            <a:spLocks noChangeArrowheads="1"/>
          </p:cNvSpPr>
          <p:nvPr/>
        </p:nvSpPr>
        <p:spPr bwMode="auto">
          <a:xfrm>
            <a:off x="1514476" y="2767807"/>
            <a:ext cx="153987" cy="15081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Line 21"/>
          <p:cNvSpPr>
            <a:spLocks noChangeShapeType="1"/>
          </p:cNvSpPr>
          <p:nvPr/>
        </p:nvSpPr>
        <p:spPr bwMode="auto">
          <a:xfrm>
            <a:off x="3509963" y="3571082"/>
            <a:ext cx="412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109" name="Text Box 42"/>
          <p:cNvSpPr txBox="1">
            <a:spLocks noChangeArrowheads="1"/>
          </p:cNvSpPr>
          <p:nvPr/>
        </p:nvSpPr>
        <p:spPr bwMode="auto">
          <a:xfrm>
            <a:off x="6413501" y="3156744"/>
            <a:ext cx="13223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8000"/>
                </a:solidFill>
                <a:cs typeface="ＭＳ Ｐゴシック" charset="0"/>
              </a:rPr>
              <a:t>Biofuels + add. Tech</a:t>
            </a:r>
          </a:p>
        </p:txBody>
      </p:sp>
      <p:sp>
        <p:nvSpPr>
          <p:cNvPr id="110" name="Text Box 43"/>
          <p:cNvSpPr txBox="1">
            <a:spLocks noChangeArrowheads="1"/>
          </p:cNvSpPr>
          <p:nvPr/>
        </p:nvSpPr>
        <p:spPr bwMode="auto">
          <a:xfrm>
            <a:off x="2097088" y="4648994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smtClean="0">
                <a:solidFill>
                  <a:srgbClr val="009900"/>
                </a:solidFill>
                <a:cs typeface="ＭＳ Ｐゴシック" charset="0"/>
              </a:rPr>
              <a:t>(schematic)</a:t>
            </a:r>
          </a:p>
        </p:txBody>
      </p:sp>
      <p:sp>
        <p:nvSpPr>
          <p:cNvPr id="111" name="Título 1"/>
          <p:cNvSpPr txBox="1">
            <a:spLocks/>
          </p:cNvSpPr>
          <p:nvPr/>
        </p:nvSpPr>
        <p:spPr>
          <a:xfrm>
            <a:off x="539552" y="188640"/>
            <a:ext cx="7556119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CNG 2020 IAT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3800" i="1" dirty="0"/>
          </a:p>
        </p:txBody>
      </p:sp>
    </p:spTree>
    <p:extLst>
      <p:ext uri="{BB962C8B-B14F-4D97-AF65-F5344CB8AC3E}">
        <p14:creationId xmlns:p14="http://schemas.microsoft.com/office/powerpoint/2010/main" val="150430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853</Words>
  <Application>Microsoft Macintosh PowerPoint</Application>
  <PresentationFormat>On-screen Show (4:3)</PresentationFormat>
  <Paragraphs>158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Integração</vt:lpstr>
      <vt:lpstr>     </vt:lpstr>
      <vt:lpstr> Contextualização</vt:lpstr>
      <vt:lpstr>Panorama do Setor Aeronáutico</vt:lpstr>
      <vt:lpstr>Tráfego aéreo (passageiros nacionais e internacionais)</vt:lpstr>
      <vt:lpstr>Taxa de crescimento das emissões de CO2 pela aviação</vt:lpstr>
      <vt:lpstr>Emissões de CO2 - Vôos domésticos e internacionais </vt:lpstr>
      <vt:lpstr>Panorama do Setor Aeronáutico</vt:lpstr>
      <vt:lpstr>PowerPoint Presentation</vt:lpstr>
      <vt:lpstr>PowerPoint Presentation</vt:lpstr>
      <vt:lpstr>Situação do Brasil </vt:lpstr>
      <vt:lpstr>Situação de Minas Gerais</vt:lpstr>
      <vt:lpstr>PowerPoint Presentation</vt:lpstr>
      <vt:lpstr>Memorando de Entendimento</vt:lpstr>
      <vt:lpstr>Eixos de Ação do MoU</vt:lpstr>
      <vt:lpstr>PowerPoint Presentation</vt:lpstr>
      <vt:lpstr>Desenvolvimento de biomassa para a cadeia de valor do BioQAv </vt:lpstr>
      <vt:lpstr>Pré-refino e refino</vt:lpstr>
      <vt:lpstr>PowerPoint Presentation</vt:lpstr>
      <vt:lpstr>Certificação</vt:lpstr>
      <vt:lpstr>Infraestrutura aeroportuária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Bentos dos Santos (SEDE)</dc:creator>
  <cp:lastModifiedBy>Bernardo Bahia</cp:lastModifiedBy>
  <cp:revision>142</cp:revision>
  <cp:lastPrinted>2014-04-02T17:42:55Z</cp:lastPrinted>
  <dcterms:created xsi:type="dcterms:W3CDTF">2014-02-25T16:22:58Z</dcterms:created>
  <dcterms:modified xsi:type="dcterms:W3CDTF">2014-06-03T10:30:34Z</dcterms:modified>
</cp:coreProperties>
</file>