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407" r:id="rId5"/>
    <p:sldId id="264" r:id="rId6"/>
    <p:sldId id="466" r:id="rId7"/>
    <p:sldId id="468" r:id="rId8"/>
    <p:sldId id="461" r:id="rId9"/>
    <p:sldId id="462" r:id="rId10"/>
    <p:sldId id="463" r:id="rId11"/>
    <p:sldId id="464" r:id="rId12"/>
    <p:sldId id="465" r:id="rId13"/>
    <p:sldId id="469" r:id="rId14"/>
    <p:sldId id="451" r:id="rId15"/>
    <p:sldId id="414" r:id="rId16"/>
    <p:sldId id="395" r:id="rId17"/>
    <p:sldId id="389" r:id="rId18"/>
    <p:sldId id="393" r:id="rId19"/>
    <p:sldId id="388" r:id="rId20"/>
    <p:sldId id="398" r:id="rId21"/>
    <p:sldId id="397" r:id="rId22"/>
    <p:sldId id="474" r:id="rId23"/>
    <p:sldId id="478" r:id="rId24"/>
    <p:sldId id="470" r:id="rId25"/>
    <p:sldId id="471" r:id="rId26"/>
    <p:sldId id="473" r:id="rId27"/>
    <p:sldId id="472" r:id="rId28"/>
    <p:sldId id="460" r:id="rId29"/>
    <p:sldId id="352" r:id="rId30"/>
    <p:sldId id="262" r:id="rId31"/>
  </p:sldIdLst>
  <p:sldSz cx="9144000" cy="6858000" type="screen4x3"/>
  <p:notesSz cx="9309100" cy="7023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81E9"/>
    <a:srgbClr val="FFF500"/>
    <a:srgbClr val="E3E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94692" autoAdjust="0"/>
  </p:normalViewPr>
  <p:slideViewPr>
    <p:cSldViewPr>
      <p:cViewPr>
        <p:scale>
          <a:sx n="98" d="100"/>
          <a:sy n="98" d="100"/>
        </p:scale>
        <p:origin x="-28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9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46429-D227-46B8-94AF-0586219F36FD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0888-500D-4768-AED4-5647C3D3F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136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B1C5E4D-3973-4111-94F5-7E46C1A8373B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8EE427C-6361-4099-BCED-924335A9B1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z="2400">
              <a:latin typeface="Arial" charset="0"/>
              <a:ea typeface="ＭＳ Ｐゴシック" pitchFamily="-1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z="2400">
              <a:latin typeface="Arial" charset="0"/>
              <a:ea typeface="ＭＳ Ｐゴシック" pitchFamily="-11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122964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8902589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3803730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9320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1869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8403574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05793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6978690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2752306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6712593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75943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812547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62D4-61AE-43E6-A9D9-4DA4947A9CBC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0CAcQjRw&amp;url=http://robsoncabugi.com.br/renova-energia-traz-desenvolvimento-para-lajes/&amp;ei=UfJ2Vf6ZM8nXsAWs5oIQ&amp;bvm=bv.95039771,d.cWc&amp;psig=AFQjCNHhzO5mRUoKqO41y2x_Tkc2Luc33A&amp;ust=1433945031786797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Bruno.marciano@cemig.com.br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922"/>
            <a:ext cx="9144000" cy="6330462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0" y="-27384"/>
            <a:ext cx="9144000" cy="582306"/>
          </a:xfrm>
          <a:prstGeom prst="rect">
            <a:avLst/>
          </a:prstGeom>
          <a:solidFill>
            <a:srgbClr val="E3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075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6941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pt-BR" sz="2400" dirty="0" smtClean="0">
                <a:solidFill>
                  <a:prstClr val="black"/>
                </a:solidFill>
              </a:rPr>
              <a:t>... mas nem precisa: basta ser competitivo!</a:t>
            </a:r>
            <a:endParaRPr lang="pt-BR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7" y="1272768"/>
            <a:ext cx="8826776" cy="482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/>
          <p:nvPr/>
        </p:nvSpPr>
        <p:spPr>
          <a:xfrm>
            <a:off x="3059832" y="3431004"/>
            <a:ext cx="64807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542202" y="4149080"/>
            <a:ext cx="64807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700114" y="3761501"/>
            <a:ext cx="1849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Paridade tarifária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8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-11572" y="63475"/>
            <a:ext cx="910850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9pPr>
          </a:lstStyle>
          <a:p>
            <a:pPr algn="ctr" eaLnBrk="1" hangingPunct="1"/>
            <a:r>
              <a:rPr lang="pt-BR" altLang="pt-BR" sz="2800" dirty="0" smtClean="0">
                <a:latin typeface="+mj-lt"/>
                <a:ea typeface="+mn-ea"/>
              </a:rPr>
              <a:t>Perspectivas para o Brasil</a:t>
            </a:r>
            <a:endParaRPr lang="pt-BR" altLang="pt-BR" sz="2800" dirty="0">
              <a:latin typeface="+mj-lt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58371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950" y="6532374"/>
            <a:ext cx="23758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87313" indent="-95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3" algn="just"/>
            <a:r>
              <a:rPr lang="pt-BR" altLang="pt-BR" sz="1000" dirty="0"/>
              <a:t>Fonte: </a:t>
            </a:r>
            <a:r>
              <a:rPr lang="pt-BR" altLang="pt-BR" sz="1000" dirty="0" err="1" smtClean="0"/>
              <a:t>Rennyo</a:t>
            </a:r>
            <a:r>
              <a:rPr lang="pt-BR" altLang="pt-BR" sz="1000" dirty="0" smtClean="0"/>
              <a:t> </a:t>
            </a:r>
            <a:r>
              <a:rPr lang="pt-BR" altLang="pt-BR" sz="1000" dirty="0" err="1" smtClean="0"/>
              <a:t>Kunizo</a:t>
            </a:r>
            <a:r>
              <a:rPr lang="pt-BR" altLang="pt-BR" sz="1000" dirty="0" smtClean="0"/>
              <a:t> </a:t>
            </a:r>
            <a:r>
              <a:rPr lang="pt-BR" altLang="pt-BR" sz="1000" dirty="0" err="1" smtClean="0"/>
              <a:t>Nakabayashi</a:t>
            </a:r>
            <a:r>
              <a:rPr lang="pt-BR" altLang="pt-BR" sz="1000" dirty="0" smtClean="0"/>
              <a:t> - USP</a:t>
            </a:r>
            <a:endParaRPr lang="pt-BR" altLang="pt-BR" sz="1000" dirty="0"/>
          </a:p>
        </p:txBody>
      </p:sp>
      <p:sp>
        <p:nvSpPr>
          <p:cNvPr id="5" name="Espaço Reservado para Conteúdo 7"/>
          <p:cNvSpPr txBox="1">
            <a:spLocks/>
          </p:cNvSpPr>
          <p:nvPr/>
        </p:nvSpPr>
        <p:spPr bwMode="auto">
          <a:xfrm>
            <a:off x="107950" y="764704"/>
            <a:ext cx="5256139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</a:rPr>
              <a:t>Evolução das tarifas de energia elétrica e IPCA</a:t>
            </a:r>
            <a:endParaRPr lang="pt-BR" sz="1400" dirty="0" smtClean="0">
              <a:latin typeface="Verdan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53" y="4005064"/>
            <a:ext cx="6492687" cy="277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ço Reservado para Conteúdo 7"/>
          <p:cNvSpPr txBox="1">
            <a:spLocks/>
          </p:cNvSpPr>
          <p:nvPr/>
        </p:nvSpPr>
        <p:spPr bwMode="auto">
          <a:xfrm>
            <a:off x="4211960" y="3861048"/>
            <a:ext cx="3814639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</a:rPr>
              <a:t>Preços praticados em SFV</a:t>
            </a:r>
            <a:endParaRPr lang="pt-BR" sz="1050" dirty="0" smtClean="0">
              <a:latin typeface="Verdana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5508104" y="1556792"/>
            <a:ext cx="611175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114062" y="1372126"/>
            <a:ext cx="269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ym typeface="Symbol"/>
              </a:rPr>
              <a:t>Tarifa residencial  2x IPCA</a:t>
            </a:r>
            <a:endParaRPr lang="pt-BR" dirty="0"/>
          </a:p>
        </p:txBody>
      </p:sp>
      <p:cxnSp>
        <p:nvCxnSpPr>
          <p:cNvPr id="22" name="Conector de seta reta 21"/>
          <p:cNvCxnSpPr>
            <a:stCxn id="19" idx="1"/>
          </p:cNvCxnSpPr>
          <p:nvPr/>
        </p:nvCxnSpPr>
        <p:spPr>
          <a:xfrm flipH="1">
            <a:off x="5508105" y="1556792"/>
            <a:ext cx="605957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>
            <a:off x="1907704" y="4788622"/>
            <a:ext cx="1368153" cy="603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205117" y="5391829"/>
            <a:ext cx="1943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ym typeface="Symbol"/>
              </a:rPr>
              <a:t>No mesmo período, preço cai à menos da metade</a:t>
            </a:r>
            <a:endParaRPr lang="pt-BR" sz="14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7384"/>
            <a:ext cx="1331640" cy="7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-23507" y="116632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2400" dirty="0">
                <a:solidFill>
                  <a:srgbClr val="002060"/>
                </a:solidFill>
                <a:latin typeface="+mj-lt"/>
              </a:rPr>
              <a:t>Resolução Normativa ANEEL 482/2012</a:t>
            </a:r>
          </a:p>
        </p:txBody>
      </p:sp>
      <p:sp>
        <p:nvSpPr>
          <p:cNvPr id="3" name="Retângulo 2"/>
          <p:cNvSpPr/>
          <p:nvPr/>
        </p:nvSpPr>
        <p:spPr>
          <a:xfrm>
            <a:off x="6732588" y="5084763"/>
            <a:ext cx="2344737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7316"/>
            <a:ext cx="7757492" cy="476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07950" y="6207125"/>
            <a:ext cx="1079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87313" indent="-95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3" algn="just"/>
            <a:r>
              <a:rPr lang="pt-BR" altLang="pt-BR" sz="1000" dirty="0"/>
              <a:t>Fonte: ANEEL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7384"/>
            <a:ext cx="1331640" cy="7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13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0" y="0"/>
            <a:ext cx="7425465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Incertezas sobre disseminação de novas tecnologias</a:t>
            </a:r>
            <a:endParaRPr lang="pt-B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02214" cy="487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1504355" y="6309320"/>
            <a:ext cx="6192688" cy="0"/>
          </a:xfrm>
          <a:prstGeom prst="straightConnector1">
            <a:avLst/>
          </a:prstGeom>
          <a:ln w="25400">
            <a:headEnd type="diamond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776">
            <a:off x="364604" y="5048488"/>
            <a:ext cx="1069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 rot="20360143">
            <a:off x="551923" y="6124654"/>
            <a:ext cx="101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Presente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 rot="20204660">
            <a:off x="237361" y="474599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????</a:t>
            </a:r>
            <a:endParaRPr lang="pt-BR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2339752" y="6309320"/>
            <a:ext cx="4392488" cy="0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3203848" y="6309320"/>
            <a:ext cx="2736304" cy="0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4283968" y="6309320"/>
            <a:ext cx="832284" cy="0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1595180" y="6309320"/>
            <a:ext cx="2688788" cy="0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5662866" y="635233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????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Conector de seta reta 41"/>
          <p:cNvCxnSpPr/>
          <p:nvPr/>
        </p:nvCxnSpPr>
        <p:spPr>
          <a:xfrm flipV="1">
            <a:off x="8532440" y="980727"/>
            <a:ext cx="0" cy="4752530"/>
          </a:xfrm>
          <a:prstGeom prst="straightConnector1">
            <a:avLst/>
          </a:prstGeom>
          <a:ln w="25400">
            <a:headEnd type="diamond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V="1">
            <a:off x="8532440" y="1484784"/>
            <a:ext cx="0" cy="4185757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-5400000">
            <a:off x="7164288" y="3271573"/>
            <a:ext cx="2736304" cy="0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rot="-5400000">
            <a:off x="8121683" y="3561927"/>
            <a:ext cx="832284" cy="0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rot="-5400000">
            <a:off x="7203185" y="3819394"/>
            <a:ext cx="2688788" cy="0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 rot="16200000">
            <a:off x="8500831" y="248702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????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7384"/>
            <a:ext cx="1331640" cy="7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67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22" y="1196752"/>
            <a:ext cx="4544241" cy="28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191909"/>
            <a:ext cx="4320480" cy="283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365104"/>
            <a:ext cx="53775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07950" y="6532374"/>
            <a:ext cx="23758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87313" indent="-95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3" algn="just"/>
            <a:r>
              <a:rPr lang="pt-BR" altLang="pt-BR" sz="1000" dirty="0" smtClean="0"/>
              <a:t>* Fonte</a:t>
            </a:r>
            <a:r>
              <a:rPr lang="pt-BR" altLang="pt-BR" sz="1000" dirty="0"/>
              <a:t>: </a:t>
            </a:r>
            <a:r>
              <a:rPr lang="pt-BR" altLang="pt-BR" sz="1000" dirty="0" smtClean="0"/>
              <a:t>ANEEL</a:t>
            </a:r>
            <a:endParaRPr lang="pt-BR" altLang="pt-BR" sz="1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055895" y="1178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767381" y="12106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5364088" y="4221088"/>
            <a:ext cx="37799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solidFill>
                  <a:schemeClr val="tx2"/>
                </a:solidFill>
                <a:sym typeface="Symbol"/>
              </a:rPr>
              <a:t>160 vezes o número de geradores de eletricidade  cadastrados na Aneel hoje!!</a:t>
            </a:r>
          </a:p>
          <a:p>
            <a:pPr>
              <a:lnSpc>
                <a:spcPct val="150000"/>
              </a:lnSpc>
            </a:pPr>
            <a:endParaRPr lang="pt-BR" sz="1400" dirty="0">
              <a:solidFill>
                <a:schemeClr val="tx2"/>
              </a:solidFill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4355977" y="1772816"/>
            <a:ext cx="864095" cy="25202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6228184" y="1772816"/>
            <a:ext cx="2448272" cy="24482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3923928" y="1772816"/>
            <a:ext cx="432049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8676456" y="1772816"/>
            <a:ext cx="253639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ítulo 1"/>
          <p:cNvSpPr txBox="1">
            <a:spLocks/>
          </p:cNvSpPr>
          <p:nvPr/>
        </p:nvSpPr>
        <p:spPr>
          <a:xfrm>
            <a:off x="0" y="8620"/>
            <a:ext cx="745232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Estudos Aneel: projeção da micro e </a:t>
            </a:r>
            <a:r>
              <a:rPr lang="pt-BR" sz="2800" dirty="0" err="1" smtClean="0"/>
              <a:t>minigeração</a:t>
            </a:r>
            <a:endParaRPr lang="pt-BR" sz="28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7384"/>
            <a:ext cx="1331640" cy="7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914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0" y="8620"/>
            <a:ext cx="781236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Estudos Aneel: projeção da micro e </a:t>
            </a:r>
            <a:r>
              <a:rPr lang="pt-BR" sz="2800" dirty="0" err="1" smtClean="0"/>
              <a:t>minigeração</a:t>
            </a: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" y="4653136"/>
            <a:ext cx="4536504" cy="16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" y="1484784"/>
            <a:ext cx="4446977" cy="26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67" y="1484784"/>
            <a:ext cx="4522037" cy="263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621464" y="4221088"/>
            <a:ext cx="4522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solidFill>
                  <a:schemeClr val="tx2"/>
                </a:solidFill>
                <a:sym typeface="Symbol"/>
              </a:rPr>
              <a:t> 3 kW/sistema -&gt; 325 kWh/mês por consumidor (alto padrão de consumo)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solidFill>
                  <a:schemeClr val="tx2"/>
                </a:solidFill>
                <a:sym typeface="Symbol"/>
              </a:rPr>
              <a:t>1,4 % da demanda residencial total atendida por FV **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solidFill>
                  <a:schemeClr val="tx2"/>
                </a:solidFill>
                <a:sym typeface="Symbol"/>
              </a:rPr>
              <a:t>O número de painéis FV necessários é aproximadamente três vezes a produção anual de veículos no Brasil (2014)</a:t>
            </a:r>
            <a:endParaRPr lang="pt-BR" sz="1400" dirty="0">
              <a:solidFill>
                <a:schemeClr val="tx2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4193260" y="2060848"/>
            <a:ext cx="594764" cy="22322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661589" y="6528217"/>
            <a:ext cx="3428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tx2"/>
                </a:solidFill>
                <a:sym typeface="Symbol"/>
              </a:rPr>
              <a:t>** De um total de 178.000 </a:t>
            </a:r>
            <a:r>
              <a:rPr lang="pt-BR" sz="1200" dirty="0" err="1" smtClean="0">
                <a:solidFill>
                  <a:schemeClr val="tx2"/>
                </a:solidFill>
                <a:sym typeface="Symbol"/>
              </a:rPr>
              <a:t>GWh</a:t>
            </a:r>
            <a:r>
              <a:rPr lang="pt-BR" sz="1200" dirty="0" smtClean="0">
                <a:solidFill>
                  <a:schemeClr val="tx2"/>
                </a:solidFill>
                <a:sym typeface="Symbol"/>
              </a:rPr>
              <a:t>/ano, conforme EPE</a:t>
            </a:r>
            <a:endParaRPr lang="pt-BR" sz="120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1007" y="6592338"/>
            <a:ext cx="23758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87313" indent="-95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3" algn="just"/>
            <a:r>
              <a:rPr lang="pt-BR" altLang="pt-BR" sz="1000" dirty="0" smtClean="0"/>
              <a:t>* Fonte</a:t>
            </a:r>
            <a:r>
              <a:rPr lang="pt-BR" altLang="pt-BR" sz="1000" dirty="0"/>
              <a:t>: </a:t>
            </a:r>
            <a:r>
              <a:rPr lang="pt-BR" altLang="pt-BR" sz="1000" dirty="0" smtClean="0"/>
              <a:t>ANEEL</a:t>
            </a:r>
            <a:endParaRPr lang="pt-BR" altLang="pt-BR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43219" y="14998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754705" y="15322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7384"/>
            <a:ext cx="1331640" cy="7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9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21821" y="10536"/>
            <a:ext cx="779054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/>
              <a:t>Situação Atual: conexões de mini e micro geração no Brasil (RN482)</a:t>
            </a:r>
            <a:endParaRPr lang="pt-BR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56" y="1550979"/>
            <a:ext cx="7250435" cy="39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7384"/>
            <a:ext cx="1331640" cy="7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14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09" y="1772816"/>
            <a:ext cx="60483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8620"/>
            <a:ext cx="745232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Estudos Aneel: projeção da micro e </a:t>
            </a:r>
            <a:r>
              <a:rPr lang="pt-BR" sz="2800" dirty="0" err="1" smtClean="0"/>
              <a:t>minigeração</a:t>
            </a:r>
            <a:endParaRPr lang="pt-BR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7384"/>
            <a:ext cx="1331640" cy="7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092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0" y="-27384"/>
            <a:ext cx="7524328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Situação atual: Cemig e Minas Gerais lideram</a:t>
            </a:r>
            <a:endParaRPr lang="pt-BR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7822"/>
            <a:ext cx="8058150" cy="405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>
            <a:off x="1187624" y="1268760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7384"/>
            <a:ext cx="1331640" cy="7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04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61"/>
            <a:ext cx="9144000" cy="640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85" y="-27384"/>
            <a:ext cx="1732515" cy="6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1547664" y="569725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7164288" y="227687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028384" y="1484784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691680" y="2092259"/>
            <a:ext cx="576064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4948"/>
            <a:ext cx="1008111" cy="6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-99392"/>
            <a:ext cx="74523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Leilão de energia de reserva 2014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298320" y="3210845"/>
            <a:ext cx="1681392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pt-BR" sz="1100" dirty="0"/>
              <a:t>preço </a:t>
            </a:r>
            <a:r>
              <a:rPr lang="pt-BR" sz="1100" dirty="0" smtClean="0"/>
              <a:t>médio:  R$ </a:t>
            </a:r>
            <a:r>
              <a:rPr lang="pt-BR" sz="1100" dirty="0"/>
              <a:t>215/</a:t>
            </a:r>
            <a:r>
              <a:rPr lang="pt-BR" sz="1100" dirty="0" err="1"/>
              <a:t>MWh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816280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2420888"/>
            <a:ext cx="9144000" cy="507756"/>
          </a:xfrm>
          <a:prstGeom prst="rect">
            <a:avLst/>
          </a:prstGeom>
          <a:solidFill>
            <a:srgbClr val="005B24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Perspectivas da Geração Fotovoltaica no Estado de Minas Gerais</a:t>
            </a:r>
          </a:p>
        </p:txBody>
      </p:sp>
    </p:spTree>
    <p:extLst>
      <p:ext uri="{BB962C8B-B14F-4D97-AF65-F5344CB8AC3E}">
        <p14:creationId xmlns:p14="http://schemas.microsoft.com/office/powerpoint/2010/main" val="3276947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-151152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defPPr>
              <a:defRPr lang="pt-BR"/>
            </a:defPPr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Minas Gerais nos </a:t>
            </a:r>
            <a:r>
              <a:rPr lang="pt-BR" dirty="0"/>
              <a:t>l</a:t>
            </a:r>
            <a:r>
              <a:rPr lang="pt-BR" dirty="0" smtClean="0"/>
              <a:t>eilões de energia</a:t>
            </a:r>
            <a:endParaRPr lang="fr-F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9122"/>
              </p:ext>
            </p:extLst>
          </p:nvPr>
        </p:nvGraphicFramePr>
        <p:xfrm>
          <a:off x="457201" y="1412776"/>
          <a:ext cx="8229598" cy="4498388"/>
        </p:xfrm>
        <a:graphic>
          <a:graphicData uri="http://schemas.openxmlformats.org/drawingml/2006/table">
            <a:tbl>
              <a:tblPr/>
              <a:tblGrid>
                <a:gridCol w="1657672"/>
                <a:gridCol w="1363868"/>
                <a:gridCol w="1323663"/>
                <a:gridCol w="1323663"/>
                <a:gridCol w="915431"/>
                <a:gridCol w="828836"/>
                <a:gridCol w="816465"/>
              </a:tblGrid>
              <a:tr h="3652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024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Cadastrados Leilão de 2014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Vencedores Leilão de 2014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Cadastrados Leilão de 2015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Expansão do nº de cadastros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Índice de sucesso 2014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Bahia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4.334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4.409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Paulo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Minas Gerais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1.272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151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Ceará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E79"/>
                    </a:solidFill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G. do Norte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1.155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1.332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Paraíba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-131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Goiás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Piauí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1.231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2.077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Pernambuco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1.152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1.064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-88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Tocantins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-544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-92%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5244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Mato Grosso do Sul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622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10.790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889,3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12.528,30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1.738,30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366" marR="9366" marT="9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131840" y="298815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8º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72266" y="299620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3º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24128" y="298815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3º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32240" y="298307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2º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24328" y="298766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1º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388424" y="298766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4º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27" y="-27384"/>
            <a:ext cx="188357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410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41" y="3962319"/>
            <a:ext cx="2532325" cy="18429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1686"/>
            <a:ext cx="2769764" cy="18327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05" y="1297007"/>
            <a:ext cx="3092348" cy="18543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-69" r="15025" b="1232"/>
          <a:stretch/>
        </p:blipFill>
        <p:spPr bwMode="auto">
          <a:xfrm>
            <a:off x="6199341" y="1202830"/>
            <a:ext cx="2728208" cy="1993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97" y="3919589"/>
            <a:ext cx="2440165" cy="17740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3" y="1209394"/>
            <a:ext cx="2702999" cy="20296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180435" y="3571571"/>
            <a:ext cx="2532325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400" kern="0" dirty="0" smtClean="0">
                <a:solidFill>
                  <a:srgbClr val="4F6228"/>
                </a:solidFill>
                <a:latin typeface="+mn-lt"/>
                <a:cs typeface="Arial" pitchFamily="34" charset="0"/>
              </a:rPr>
              <a:t>Eletrificação Rural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7504" y="3474024"/>
            <a:ext cx="3564547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600" kern="0" dirty="0" smtClean="0">
                <a:solidFill>
                  <a:srgbClr val="4F6228"/>
                </a:solidFill>
                <a:latin typeface="+mn-lt"/>
                <a:cs typeface="Arial" pitchFamily="34" charset="0"/>
              </a:rPr>
              <a:t>      </a:t>
            </a:r>
            <a:r>
              <a:rPr lang="pt-BR" sz="1200" kern="0" dirty="0" smtClean="0">
                <a:solidFill>
                  <a:srgbClr val="4F6228"/>
                </a:solidFill>
                <a:latin typeface="+mn-lt"/>
                <a:cs typeface="Arial" pitchFamily="34" charset="0"/>
              </a:rPr>
              <a:t>Sistemas conectados de pequeno porte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30756" y="827278"/>
            <a:ext cx="269679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400" kern="0" dirty="0" smtClean="0">
                <a:solidFill>
                  <a:srgbClr val="4F6228"/>
                </a:solidFill>
                <a:latin typeface="+mn-lt"/>
                <a:cs typeface="Arial" pitchFamily="34" charset="0"/>
              </a:rPr>
              <a:t>Normativa de Conexão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097206" y="881509"/>
            <a:ext cx="308323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400" kern="0" dirty="0" smtClean="0">
                <a:solidFill>
                  <a:srgbClr val="4F6228"/>
                </a:solidFill>
                <a:latin typeface="+mn-lt"/>
                <a:cs typeface="Arial" pitchFamily="34" charset="0"/>
              </a:rPr>
              <a:t>Arena do Jacaré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685541" y="3546411"/>
            <a:ext cx="2532325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400" kern="0" dirty="0" smtClean="0">
                <a:solidFill>
                  <a:srgbClr val="4F6228"/>
                </a:solidFill>
                <a:latin typeface="+mn-lt"/>
                <a:cs typeface="Arial" pitchFamily="34" charset="0"/>
              </a:rPr>
              <a:t>Purificação de Silício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11482" y="866102"/>
            <a:ext cx="270299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400" kern="0" dirty="0" smtClean="0">
                <a:solidFill>
                  <a:srgbClr val="4F6228"/>
                </a:solidFill>
                <a:latin typeface="+mn-lt"/>
                <a:cs typeface="Arial" pitchFamily="34" charset="0"/>
              </a:rPr>
              <a:t>Atlas </a:t>
            </a:r>
            <a:r>
              <a:rPr lang="pt-BR" sz="1400" kern="0" dirty="0" err="1" smtClean="0">
                <a:solidFill>
                  <a:srgbClr val="4F6228"/>
                </a:solidFill>
                <a:latin typeface="+mn-lt"/>
                <a:cs typeface="Arial" pitchFamily="34" charset="0"/>
              </a:rPr>
              <a:t>Solarimétrico</a:t>
            </a:r>
            <a:r>
              <a:rPr lang="pt-BR" sz="1400" kern="0" dirty="0" smtClean="0">
                <a:solidFill>
                  <a:srgbClr val="4F6228"/>
                </a:solidFill>
                <a:latin typeface="+mn-lt"/>
                <a:cs typeface="Arial" pitchFamily="34" charset="0"/>
              </a:rPr>
              <a:t> de MG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0" y="8620"/>
            <a:ext cx="914400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Iniciativas do Grupo Cemig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69277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457200" y="357930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200" kern="0" dirty="0" smtClean="0">
                <a:solidFill>
                  <a:srgbClr val="4F6228"/>
                </a:solidFill>
                <a:latin typeface="+mn-lt"/>
                <a:cs typeface="Arial" pitchFamily="34" charset="0"/>
              </a:rPr>
              <a:t>P&amp;D 470 – Avaliações técnica de sistemas de todos os portes e impactos na rede elétrica</a:t>
            </a:r>
            <a:endParaRPr lang="pt-BR" sz="1050" kern="0" dirty="0" smtClean="0">
              <a:solidFill>
                <a:srgbClr val="4F6228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25484" y="1051313"/>
            <a:ext cx="269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fontAlgn="base" hangingPunct="0"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200" kern="0" dirty="0" smtClean="0">
                <a:solidFill>
                  <a:srgbClr val="4F6228"/>
                </a:solidFill>
                <a:cs typeface="Arial" pitchFamily="34" charset="0"/>
              </a:rPr>
              <a:t>P&amp;D Estratégico Chamada 13</a:t>
            </a:r>
          </a:p>
          <a:p>
            <a:pPr marL="342900" indent="-342900" algn="ctr" eaLnBrk="0" fontAlgn="base" hangingPunct="0"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200" kern="0" dirty="0" smtClean="0">
                <a:solidFill>
                  <a:srgbClr val="4F6228"/>
                </a:solidFill>
                <a:cs typeface="Arial" pitchFamily="34" charset="0"/>
              </a:rPr>
              <a:t>Projeto </a:t>
            </a:r>
            <a:r>
              <a:rPr lang="pt-BR" sz="1200" kern="0" dirty="0" err="1" smtClean="0">
                <a:solidFill>
                  <a:srgbClr val="4F6228"/>
                </a:solidFill>
                <a:cs typeface="Arial" pitchFamily="34" charset="0"/>
              </a:rPr>
              <a:t>Efficientia</a:t>
            </a:r>
            <a:r>
              <a:rPr lang="pt-BR" sz="1200" kern="0" dirty="0" smtClean="0">
                <a:solidFill>
                  <a:srgbClr val="4F6228"/>
                </a:solidFill>
                <a:cs typeface="Arial" pitchFamily="34" charset="0"/>
              </a:rPr>
              <a:t>/UFMG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052972" y="990848"/>
            <a:ext cx="308323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400" kern="0" dirty="0" smtClean="0">
                <a:solidFill>
                  <a:srgbClr val="4F6228"/>
                </a:solidFill>
                <a:cs typeface="Arial" pitchFamily="34" charset="0"/>
              </a:rPr>
              <a:t>USF Mineirão</a:t>
            </a:r>
            <a:endParaRPr lang="pt-BR" sz="1400" kern="0" dirty="0" smtClean="0">
              <a:solidFill>
                <a:srgbClr val="4F6228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3270" y="975441"/>
            <a:ext cx="3119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400" kern="0" dirty="0">
                <a:solidFill>
                  <a:srgbClr val="4F6228"/>
                </a:solidFill>
                <a:cs typeface="Arial" pitchFamily="34" charset="0"/>
              </a:rPr>
              <a:t>Termelétrica solar  experimental (10 kW)</a:t>
            </a:r>
            <a:endParaRPr lang="pt-BR" sz="1400" kern="0" dirty="0" smtClean="0">
              <a:solidFill>
                <a:srgbClr val="4F6228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3" y="1512978"/>
            <a:ext cx="3026679" cy="164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8" descr="vista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262" y="1460274"/>
            <a:ext cx="2754649" cy="190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m 22" descr="SOLARIA 2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90" y="4117493"/>
            <a:ext cx="2448272" cy="173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1" b="-2261"/>
          <a:stretch/>
        </p:blipFill>
        <p:spPr bwMode="auto">
          <a:xfrm>
            <a:off x="6151670" y="1512979"/>
            <a:ext cx="2691606" cy="1795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14" y="3980941"/>
            <a:ext cx="2904422" cy="1840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5103830" y="3526917"/>
            <a:ext cx="269679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fontAlgn="base" hangingPunct="0">
              <a:lnSpc>
                <a:spcPct val="150000"/>
              </a:lnSpc>
              <a:spcAft>
                <a:spcPct val="0"/>
              </a:spcAft>
              <a:buClr>
                <a:schemeClr val="accent1">
                  <a:lumMod val="50000"/>
                </a:schemeClr>
              </a:buClr>
            </a:pPr>
            <a:r>
              <a:rPr lang="pt-BR" sz="1400" kern="0" dirty="0" smtClean="0">
                <a:solidFill>
                  <a:srgbClr val="4F6228"/>
                </a:solidFill>
                <a:latin typeface="+mn-lt"/>
                <a:cs typeface="Arial" pitchFamily="34" charset="0"/>
              </a:rPr>
              <a:t>Chamada 13 – USF Jaíba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8620"/>
            <a:ext cx="914400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Iniciativas do Grupo Cemig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96836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65103"/>
              </p:ext>
            </p:extLst>
          </p:nvPr>
        </p:nvGraphicFramePr>
        <p:xfrm>
          <a:off x="323528" y="991848"/>
          <a:ext cx="5976664" cy="331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/>
                <a:gridCol w="1296144"/>
                <a:gridCol w="1152128"/>
                <a:gridCol w="936104"/>
                <a:gridCol w="1152128"/>
              </a:tblGrid>
              <a:tr h="63724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Cliente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Estágio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Local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Potência</a:t>
                      </a:r>
                    </a:p>
                    <a:p>
                      <a:pPr algn="ctr"/>
                      <a:r>
                        <a:rPr lang="pt-BR" sz="1600" dirty="0" smtClean="0"/>
                        <a:t>kW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Geração</a:t>
                      </a:r>
                    </a:p>
                    <a:p>
                      <a:pPr algn="ctr"/>
                      <a:r>
                        <a:rPr lang="pt-BR" sz="1600" dirty="0" err="1" smtClean="0"/>
                        <a:t>MWh</a:t>
                      </a:r>
                      <a:r>
                        <a:rPr lang="pt-BR" sz="1600" dirty="0" smtClean="0"/>
                        <a:t>/ano</a:t>
                      </a:r>
                      <a:endParaRPr lang="pt-BR" sz="1600" dirty="0"/>
                    </a:p>
                  </a:txBody>
                  <a:tcPr anchor="ctr"/>
                </a:tc>
              </a:tr>
              <a:tr h="442876"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solidFill>
                            <a:schemeClr val="tx1"/>
                          </a:solidFill>
                        </a:rPr>
                        <a:t>AlgarTech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Operação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Uberlândia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466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Tecidos </a:t>
                      </a:r>
                      <a:r>
                        <a:rPr lang="pt-BR" sz="1600" dirty="0" err="1" smtClean="0">
                          <a:solidFill>
                            <a:schemeClr val="tx1"/>
                          </a:solidFill>
                        </a:rPr>
                        <a:t>Miramontes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Operação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Uberlândia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90,5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1000">
                <a:tc>
                  <a:txBody>
                    <a:bodyPr/>
                    <a:lstStyle/>
                    <a:p>
                      <a:r>
                        <a:rPr lang="pt-BR" sz="1600" dirty="0" err="1" smtClean="0">
                          <a:solidFill>
                            <a:schemeClr val="tx1"/>
                          </a:solidFill>
                        </a:rPr>
                        <a:t>Patense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Implantação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Itaúna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3.000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12.745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Residencial </a:t>
                      </a:r>
                      <a:r>
                        <a:rPr lang="pt-BR" sz="1600" dirty="0" err="1" smtClean="0">
                          <a:solidFill>
                            <a:schemeClr val="tx1"/>
                          </a:solidFill>
                        </a:rPr>
                        <a:t>Miramontes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Implantação</a:t>
                      </a:r>
                    </a:p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Uberlândia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Residencial </a:t>
                      </a:r>
                      <a:r>
                        <a:rPr lang="pt-BR" sz="1600" dirty="0" err="1" smtClean="0">
                          <a:solidFill>
                            <a:schemeClr val="tx1"/>
                          </a:solidFill>
                        </a:rPr>
                        <a:t>Miramontes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 I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600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B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Implantação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Uberlândia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543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3" descr="D:\Users\c042496\Desktop\algartech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978454" cy="19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215777" y="6428179"/>
            <a:ext cx="217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Instalação da </a:t>
            </a:r>
            <a:r>
              <a:rPr lang="pt-BR" sz="1600" dirty="0" err="1"/>
              <a:t>AlgarTech</a:t>
            </a:r>
            <a:r>
              <a:rPr lang="pt-BR" sz="1600" dirty="0"/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3" y="-27384"/>
            <a:ext cx="2123728" cy="84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1" y="-15764"/>
            <a:ext cx="7020273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Iniciativas do Grupo Cemig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40900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-151152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defPPr>
              <a:defRPr lang="pt-BR"/>
            </a:defPPr>
            <a:lvl1pPr algn="ctr" fontAlgn="auto">
              <a:spcBef>
                <a:spcPct val="0"/>
              </a:spcBef>
              <a:spcAft>
                <a:spcPts val="0"/>
              </a:spcAft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Iniciativas do </a:t>
            </a:r>
            <a:r>
              <a:rPr lang="pt-BR" dirty="0"/>
              <a:t>GRUPO </a:t>
            </a:r>
            <a:r>
              <a:rPr lang="pt-BR" dirty="0" smtClean="0"/>
              <a:t>CEMIG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6" y="1556792"/>
            <a:ext cx="8212767" cy="414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www.iguanambi.com.br/noticias/images/8272-21510820121805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-56224"/>
            <a:ext cx="1120696" cy="11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7" y="4797151"/>
            <a:ext cx="4248473" cy="1728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4" descr="http://www.iguanambi.com.br/noticias/images/8272-215108201218051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9994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23927" y="5791871"/>
            <a:ext cx="1008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100 MW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07319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52400" y="764704"/>
            <a:ext cx="8777654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1pPr>
            <a:lvl2pPr marL="357188" indent="-3571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9pPr>
          </a:lstStyle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Verdana" pitchFamily="-116" charset="0"/>
              </a:rPr>
              <a:t>A geração fotovoltaica, em escala, promove profundas alterações no setor elétrico;</a:t>
            </a:r>
            <a:endParaRPr lang="pt-BR" altLang="pt-BR" dirty="0">
              <a:latin typeface="Verdana" pitchFamily="-116" charset="0"/>
            </a:endParaRP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Verdana" pitchFamily="-116" charset="0"/>
              </a:rPr>
              <a:t>Sua expansão é certa e será vigorosa;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Verdana" pitchFamily="-116" charset="0"/>
              </a:rPr>
              <a:t>Ainda assim, existem grandes incertezas quanto ritmo de penetração da tecnologia, dado o seu caráter </a:t>
            </a:r>
            <a:r>
              <a:rPr lang="pt-BR" altLang="pt-BR" dirty="0" err="1" smtClean="0">
                <a:latin typeface="Verdana" pitchFamily="-116" charset="0"/>
              </a:rPr>
              <a:t>disruptivo</a:t>
            </a:r>
            <a:r>
              <a:rPr lang="pt-BR" altLang="pt-BR" dirty="0" smtClean="0">
                <a:latin typeface="Verdana" pitchFamily="-116" charset="0"/>
              </a:rPr>
              <a:t>, seu estágio atual e, principalmente:</a:t>
            </a:r>
          </a:p>
          <a:p>
            <a:pPr lvl="2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 smtClean="0">
                <a:latin typeface="Verdana" pitchFamily="-116" charset="0"/>
              </a:rPr>
              <a:t>A importância e impacto de políticas públicas em todas, as esferas de governo;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>
                <a:latin typeface="Verdana" pitchFamily="-116" charset="0"/>
              </a:rPr>
              <a:t> </a:t>
            </a:r>
            <a:r>
              <a:rPr lang="pt-BR" altLang="pt-BR" dirty="0" smtClean="0">
                <a:latin typeface="Verdana" pitchFamily="-116" charset="0"/>
              </a:rPr>
              <a:t>Minas Gerais tem posição de destaque no cenário nacional, desde os sistemas isolados e projetos de pesquisa aos empreendimentos de micro geração e de grande porte.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altLang="pt-BR" dirty="0" smtClean="0">
              <a:latin typeface="Verdana" pitchFamily="-116" charset="0"/>
            </a:endParaRPr>
          </a:p>
          <a:p>
            <a:pPr lvl="2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altLang="pt-BR" dirty="0">
              <a:latin typeface="Verdana" pitchFamily="-116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1" y="-15764"/>
            <a:ext cx="9144001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Conclusões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074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860032" y="2780927"/>
            <a:ext cx="0" cy="172819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076056" y="2800960"/>
            <a:ext cx="35283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</a:rPr>
              <a:t>Bruno Marciano Lopes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Engenheiro de Tecnologia e Normalização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bruno.marciano@cemig.com.br</a:t>
            </a:r>
            <a:endParaRPr lang="pt-BR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(31) 3506 2604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07704" y="3352634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OBRIGADO!!!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4185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8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168512" cy="50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21" y="4904251"/>
            <a:ext cx="2770715" cy="198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orma livre 20"/>
          <p:cNvSpPr/>
          <p:nvPr/>
        </p:nvSpPr>
        <p:spPr>
          <a:xfrm>
            <a:off x="4288551" y="5410227"/>
            <a:ext cx="819897" cy="150996"/>
          </a:xfrm>
          <a:custGeom>
            <a:avLst/>
            <a:gdLst>
              <a:gd name="connsiteX0" fmla="*/ 819897 w 819897"/>
              <a:gd name="connsiteY0" fmla="*/ 0 h 150996"/>
              <a:gd name="connsiteX1" fmla="*/ 490713 w 819897"/>
              <a:gd name="connsiteY1" fmla="*/ 97536 h 150996"/>
              <a:gd name="connsiteX2" fmla="*/ 39609 w 819897"/>
              <a:gd name="connsiteY2" fmla="*/ 146304 h 150996"/>
              <a:gd name="connsiteX3" fmla="*/ 51801 w 819897"/>
              <a:gd name="connsiteY3" fmla="*/ 146304 h 15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897" h="150996">
                <a:moveTo>
                  <a:pt x="819897" y="0"/>
                </a:moveTo>
                <a:cubicBezTo>
                  <a:pt x="720329" y="36576"/>
                  <a:pt x="620761" y="73152"/>
                  <a:pt x="490713" y="97536"/>
                </a:cubicBezTo>
                <a:cubicBezTo>
                  <a:pt x="360665" y="121920"/>
                  <a:pt x="112761" y="138176"/>
                  <a:pt x="39609" y="146304"/>
                </a:cubicBezTo>
                <a:cubicBezTo>
                  <a:pt x="-33543" y="154432"/>
                  <a:pt x="9129" y="150368"/>
                  <a:pt x="51801" y="14630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5113" marR="0" indent="-26511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70" y="5188260"/>
            <a:ext cx="796168" cy="9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1.bp.blogspot.com/-gmZri4bndfM/Tx1uSyOI1JI/AAAAAAAAAMk/JCgaepJZ1dw/s1600/heritageslate-ed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93" y="2816019"/>
            <a:ext cx="2802507" cy="20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11" y="871803"/>
            <a:ext cx="28300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0" y="-27384"/>
            <a:ext cx="9144000" cy="66941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pt-BR" sz="2400" dirty="0" smtClean="0">
                <a:solidFill>
                  <a:prstClr val="black"/>
                </a:solidFill>
              </a:rPr>
              <a:t>Sistemas fotovoltaicos: versáteis...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713713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vre 20"/>
          <p:cNvSpPr/>
          <p:nvPr/>
        </p:nvSpPr>
        <p:spPr>
          <a:xfrm>
            <a:off x="7478693" y="5317997"/>
            <a:ext cx="819897" cy="150996"/>
          </a:xfrm>
          <a:custGeom>
            <a:avLst/>
            <a:gdLst>
              <a:gd name="connsiteX0" fmla="*/ 819897 w 819897"/>
              <a:gd name="connsiteY0" fmla="*/ 0 h 150996"/>
              <a:gd name="connsiteX1" fmla="*/ 490713 w 819897"/>
              <a:gd name="connsiteY1" fmla="*/ 97536 h 150996"/>
              <a:gd name="connsiteX2" fmla="*/ 39609 w 819897"/>
              <a:gd name="connsiteY2" fmla="*/ 146304 h 150996"/>
              <a:gd name="connsiteX3" fmla="*/ 51801 w 819897"/>
              <a:gd name="connsiteY3" fmla="*/ 146304 h 15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897" h="150996">
                <a:moveTo>
                  <a:pt x="819897" y="0"/>
                </a:moveTo>
                <a:cubicBezTo>
                  <a:pt x="720329" y="36576"/>
                  <a:pt x="620761" y="73152"/>
                  <a:pt x="490713" y="97536"/>
                </a:cubicBezTo>
                <a:cubicBezTo>
                  <a:pt x="360665" y="121920"/>
                  <a:pt x="112761" y="138176"/>
                  <a:pt x="39609" y="146304"/>
                </a:cubicBezTo>
                <a:cubicBezTo>
                  <a:pt x="-33543" y="154432"/>
                  <a:pt x="9129" y="150368"/>
                  <a:pt x="51801" y="14630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5113" marR="0" indent="-26511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-27384"/>
            <a:ext cx="9144000" cy="66941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pt-BR" sz="2400" dirty="0" smtClean="0">
                <a:solidFill>
                  <a:prstClr val="black"/>
                </a:solidFill>
              </a:rPr>
              <a:t>...e </a:t>
            </a:r>
            <a:r>
              <a:rPr lang="pt-BR" sz="2400" dirty="0" err="1" smtClean="0">
                <a:solidFill>
                  <a:prstClr val="black"/>
                </a:solidFill>
              </a:rPr>
              <a:t>disruptivos</a:t>
            </a:r>
            <a:r>
              <a:rPr lang="pt-BR" sz="2400" dirty="0" smtClean="0">
                <a:solidFill>
                  <a:prstClr val="black"/>
                </a:solidFill>
              </a:rPr>
              <a:t>!</a:t>
            </a:r>
            <a:endParaRPr lang="pt-BR" sz="1600" dirty="0"/>
          </a:p>
        </p:txBody>
      </p:sp>
      <p:sp>
        <p:nvSpPr>
          <p:cNvPr id="6" name="Forma livre 5"/>
          <p:cNvSpPr/>
          <p:nvPr/>
        </p:nvSpPr>
        <p:spPr>
          <a:xfrm>
            <a:off x="6102968" y="2382097"/>
            <a:ext cx="663883" cy="509821"/>
          </a:xfrm>
          <a:custGeom>
            <a:avLst/>
            <a:gdLst>
              <a:gd name="connsiteX0" fmla="*/ 0 w 2053389"/>
              <a:gd name="connsiteY0" fmla="*/ 481263 h 764673"/>
              <a:gd name="connsiteX1" fmla="*/ 101600 w 2053389"/>
              <a:gd name="connsiteY1" fmla="*/ 550779 h 764673"/>
              <a:gd name="connsiteX2" fmla="*/ 203200 w 2053389"/>
              <a:gd name="connsiteY2" fmla="*/ 663073 h 764673"/>
              <a:gd name="connsiteX3" fmla="*/ 262021 w 2053389"/>
              <a:gd name="connsiteY3" fmla="*/ 764673 h 764673"/>
              <a:gd name="connsiteX4" fmla="*/ 368968 w 2053389"/>
              <a:gd name="connsiteY4" fmla="*/ 695158 h 764673"/>
              <a:gd name="connsiteX5" fmla="*/ 454526 w 2053389"/>
              <a:gd name="connsiteY5" fmla="*/ 705852 h 764673"/>
              <a:gd name="connsiteX6" fmla="*/ 534737 w 2053389"/>
              <a:gd name="connsiteY6" fmla="*/ 572168 h 764673"/>
              <a:gd name="connsiteX7" fmla="*/ 604253 w 2053389"/>
              <a:gd name="connsiteY7" fmla="*/ 529389 h 764673"/>
              <a:gd name="connsiteX8" fmla="*/ 705853 w 2053389"/>
              <a:gd name="connsiteY8" fmla="*/ 508000 h 764673"/>
              <a:gd name="connsiteX9" fmla="*/ 780716 w 2053389"/>
              <a:gd name="connsiteY9" fmla="*/ 508000 h 764673"/>
              <a:gd name="connsiteX10" fmla="*/ 860926 w 2053389"/>
              <a:gd name="connsiteY10" fmla="*/ 647031 h 764673"/>
              <a:gd name="connsiteX11" fmla="*/ 973221 w 2053389"/>
              <a:gd name="connsiteY11" fmla="*/ 566821 h 764673"/>
              <a:gd name="connsiteX12" fmla="*/ 1037389 w 2053389"/>
              <a:gd name="connsiteY12" fmla="*/ 475915 h 764673"/>
              <a:gd name="connsiteX13" fmla="*/ 1106905 w 2053389"/>
              <a:gd name="connsiteY13" fmla="*/ 475915 h 764673"/>
              <a:gd name="connsiteX14" fmla="*/ 1203158 w 2053389"/>
              <a:gd name="connsiteY14" fmla="*/ 508000 h 764673"/>
              <a:gd name="connsiteX15" fmla="*/ 1294063 w 2053389"/>
              <a:gd name="connsiteY15" fmla="*/ 513347 h 764673"/>
              <a:gd name="connsiteX16" fmla="*/ 1390316 w 2053389"/>
              <a:gd name="connsiteY16" fmla="*/ 438484 h 764673"/>
              <a:gd name="connsiteX17" fmla="*/ 1475874 w 2053389"/>
              <a:gd name="connsiteY17" fmla="*/ 299452 h 764673"/>
              <a:gd name="connsiteX18" fmla="*/ 1545389 w 2053389"/>
              <a:gd name="connsiteY18" fmla="*/ 203200 h 764673"/>
              <a:gd name="connsiteX19" fmla="*/ 1625600 w 2053389"/>
              <a:gd name="connsiteY19" fmla="*/ 0 h 764673"/>
              <a:gd name="connsiteX20" fmla="*/ 1716505 w 2053389"/>
              <a:gd name="connsiteY20" fmla="*/ 117642 h 764673"/>
              <a:gd name="connsiteX21" fmla="*/ 1802063 w 2053389"/>
              <a:gd name="connsiteY21" fmla="*/ 229936 h 764673"/>
              <a:gd name="connsiteX22" fmla="*/ 1892968 w 2053389"/>
              <a:gd name="connsiteY22" fmla="*/ 326189 h 764673"/>
              <a:gd name="connsiteX23" fmla="*/ 1973179 w 2053389"/>
              <a:gd name="connsiteY23" fmla="*/ 374315 h 764673"/>
              <a:gd name="connsiteX24" fmla="*/ 2053389 w 2053389"/>
              <a:gd name="connsiteY24" fmla="*/ 491958 h 764673"/>
              <a:gd name="connsiteX25" fmla="*/ 2053389 w 2053389"/>
              <a:gd name="connsiteY25" fmla="*/ 491958 h 76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53389" h="764673">
                <a:moveTo>
                  <a:pt x="0" y="481263"/>
                </a:moveTo>
                <a:lnTo>
                  <a:pt x="101600" y="550779"/>
                </a:lnTo>
                <a:lnTo>
                  <a:pt x="203200" y="663073"/>
                </a:lnTo>
                <a:lnTo>
                  <a:pt x="262021" y="764673"/>
                </a:lnTo>
                <a:lnTo>
                  <a:pt x="368968" y="695158"/>
                </a:lnTo>
                <a:lnTo>
                  <a:pt x="454526" y="705852"/>
                </a:lnTo>
                <a:lnTo>
                  <a:pt x="534737" y="572168"/>
                </a:lnTo>
                <a:lnTo>
                  <a:pt x="604253" y="529389"/>
                </a:lnTo>
                <a:lnTo>
                  <a:pt x="705853" y="508000"/>
                </a:lnTo>
                <a:lnTo>
                  <a:pt x="780716" y="508000"/>
                </a:lnTo>
                <a:lnTo>
                  <a:pt x="860926" y="647031"/>
                </a:lnTo>
                <a:lnTo>
                  <a:pt x="973221" y="566821"/>
                </a:lnTo>
                <a:lnTo>
                  <a:pt x="1037389" y="475915"/>
                </a:lnTo>
                <a:lnTo>
                  <a:pt x="1106905" y="475915"/>
                </a:lnTo>
                <a:lnTo>
                  <a:pt x="1203158" y="508000"/>
                </a:lnTo>
                <a:lnTo>
                  <a:pt x="1294063" y="513347"/>
                </a:lnTo>
                <a:lnTo>
                  <a:pt x="1390316" y="438484"/>
                </a:lnTo>
                <a:lnTo>
                  <a:pt x="1475874" y="299452"/>
                </a:lnTo>
                <a:lnTo>
                  <a:pt x="1545389" y="203200"/>
                </a:lnTo>
                <a:lnTo>
                  <a:pt x="1625600" y="0"/>
                </a:lnTo>
                <a:lnTo>
                  <a:pt x="1716505" y="117642"/>
                </a:lnTo>
                <a:lnTo>
                  <a:pt x="1802063" y="229936"/>
                </a:lnTo>
                <a:lnTo>
                  <a:pt x="1892968" y="326189"/>
                </a:lnTo>
                <a:lnTo>
                  <a:pt x="1973179" y="374315"/>
                </a:lnTo>
                <a:lnTo>
                  <a:pt x="2053389" y="491958"/>
                </a:lnTo>
                <a:lnTo>
                  <a:pt x="2053389" y="4919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42" y="2708336"/>
            <a:ext cx="1173592" cy="3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36" y="1412776"/>
            <a:ext cx="882095" cy="93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97" y="1839922"/>
            <a:ext cx="1014637" cy="71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6775435" y="1055371"/>
            <a:ext cx="1752799" cy="56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Impactos no sistema de distribuição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1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01" y="1871422"/>
            <a:ext cx="425953" cy="8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00" y="3760115"/>
            <a:ext cx="1691415" cy="155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tângulo 52"/>
          <p:cNvSpPr/>
          <p:nvPr/>
        </p:nvSpPr>
        <p:spPr>
          <a:xfrm>
            <a:off x="6800111" y="3344247"/>
            <a:ext cx="1401865" cy="56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Poder do consumidor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2" y="4752113"/>
            <a:ext cx="2016224" cy="143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45" y="5682770"/>
            <a:ext cx="940184" cy="117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tângulo 58"/>
          <p:cNvSpPr/>
          <p:nvPr/>
        </p:nvSpPr>
        <p:spPr>
          <a:xfrm>
            <a:off x="5047552" y="5278520"/>
            <a:ext cx="1646569" cy="56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Universalização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48" name="Conector de seta reta 47"/>
          <p:cNvCxnSpPr/>
          <p:nvPr/>
        </p:nvCxnSpPr>
        <p:spPr>
          <a:xfrm>
            <a:off x="1435752" y="5108592"/>
            <a:ext cx="118858" cy="53337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/>
          <p:cNvSpPr/>
          <p:nvPr/>
        </p:nvSpPr>
        <p:spPr>
          <a:xfrm>
            <a:off x="988346" y="4467912"/>
            <a:ext cx="1646569" cy="56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Novos Potenciais Energéticos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0" y="1646607"/>
            <a:ext cx="1943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tângulo 70"/>
          <p:cNvSpPr/>
          <p:nvPr/>
        </p:nvSpPr>
        <p:spPr>
          <a:xfrm>
            <a:off x="508835" y="1179562"/>
            <a:ext cx="1646569" cy="56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Novos modelos de negócio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7014418" y="5279532"/>
            <a:ext cx="10406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/>
              <a:t>...</a:t>
            </a:r>
            <a:endParaRPr lang="pt-BR" sz="8800" dirty="0"/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40" y="4195560"/>
            <a:ext cx="2675549" cy="10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tângulo 73"/>
          <p:cNvSpPr/>
          <p:nvPr/>
        </p:nvSpPr>
        <p:spPr>
          <a:xfrm>
            <a:off x="3271393" y="3510944"/>
            <a:ext cx="2160240" cy="56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Supervisão e controle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209" name="Picture 17" descr="http://www.azeiteonline.com.br/wp-content/uploads/2011/08/Fotolia_15998643_XS_justi%C3%A7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2348"/>
            <a:ext cx="1832132" cy="18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tângulo 75"/>
          <p:cNvSpPr/>
          <p:nvPr/>
        </p:nvSpPr>
        <p:spPr>
          <a:xfrm>
            <a:off x="3419872" y="913946"/>
            <a:ext cx="2160240" cy="56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Legislação e marco regulatório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64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38300"/>
            <a:ext cx="7734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-27384"/>
            <a:ext cx="9144000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pt-BR" sz="2800" dirty="0" smtClean="0">
                <a:solidFill>
                  <a:prstClr val="black"/>
                </a:solidFill>
              </a:rPr>
              <a:t>Contexto mundial – participação dos energéticos na matriz</a:t>
            </a:r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7020272" y="3275484"/>
            <a:ext cx="86409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24704" y="5572149"/>
            <a:ext cx="882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/>
              <a:t>Energias renováveis não tradicionais</a:t>
            </a:r>
            <a:r>
              <a:rPr lang="pt-BR" dirty="0" smtClean="0"/>
              <a:t>: </a:t>
            </a:r>
            <a:r>
              <a:rPr lang="pt-BR" sz="2400" dirty="0" smtClean="0"/>
              <a:t>potencial enorme</a:t>
            </a:r>
            <a:r>
              <a:rPr lang="pt-BR" sz="1600" dirty="0" smtClean="0"/>
              <a:t>, </a:t>
            </a:r>
            <a:r>
              <a:rPr lang="pt-BR" sz="2800" dirty="0" smtClean="0"/>
              <a:t>necessidade imensa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355976" y="6601245"/>
            <a:ext cx="4780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 fonte</a:t>
            </a:r>
            <a:r>
              <a:rPr lang="pt-BR" sz="1000" dirty="0"/>
              <a:t>: REN21. 2014. </a:t>
            </a:r>
            <a:r>
              <a:rPr lang="pt-BR" sz="1000" dirty="0" err="1"/>
              <a:t>Renewables</a:t>
            </a:r>
            <a:r>
              <a:rPr lang="pt-BR" sz="1000" dirty="0"/>
              <a:t> 2014 Global Status </a:t>
            </a:r>
            <a:r>
              <a:rPr lang="pt-BR" sz="1000" dirty="0" err="1"/>
              <a:t>Report</a:t>
            </a:r>
            <a:r>
              <a:rPr lang="pt-BR" sz="1000" dirty="0"/>
              <a:t> (Paris: REN21 </a:t>
            </a:r>
            <a:r>
              <a:rPr lang="pt-BR" sz="1000" dirty="0" err="1"/>
              <a:t>Secretariat</a:t>
            </a:r>
            <a:r>
              <a:rPr lang="pt-BR" sz="1000" dirty="0" smtClean="0"/>
              <a:t>).</a:t>
            </a:r>
            <a:endParaRPr lang="pt-BR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23928" y="1638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3786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1" y="1484784"/>
            <a:ext cx="84867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-27384"/>
            <a:ext cx="9144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pt-BR" sz="2800" dirty="0" smtClean="0">
                <a:solidFill>
                  <a:prstClr val="black"/>
                </a:solidFill>
              </a:rPr>
              <a:t>Contexto mundial – Capacidade instalada de sistemas FV</a:t>
            </a:r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7487334" y="1484784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4704" y="6381213"/>
            <a:ext cx="9011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 fonte: </a:t>
            </a:r>
            <a:r>
              <a:rPr lang="en-US" sz="1000" dirty="0" err="1"/>
              <a:t>Fraunhofer</a:t>
            </a:r>
            <a:r>
              <a:rPr lang="en-US" sz="1000" dirty="0"/>
              <a:t> ISE (2015): Current and Future </a:t>
            </a:r>
            <a:r>
              <a:rPr lang="en-US" sz="1000" dirty="0" smtClean="0"/>
              <a:t>Cost of </a:t>
            </a:r>
            <a:r>
              <a:rPr lang="en-US" sz="1000" dirty="0" err="1"/>
              <a:t>Photovoltaics</a:t>
            </a:r>
            <a:r>
              <a:rPr lang="en-US" sz="1000" dirty="0"/>
              <a:t>. Long-term Scenarios for </a:t>
            </a:r>
            <a:r>
              <a:rPr lang="en-US" sz="1000" dirty="0" smtClean="0"/>
              <a:t>Market Development</a:t>
            </a:r>
            <a:r>
              <a:rPr lang="en-US" sz="1000" dirty="0"/>
              <a:t>, System Prices and LCOE of </a:t>
            </a:r>
            <a:r>
              <a:rPr lang="en-US" sz="1000" dirty="0" smtClean="0"/>
              <a:t>Utility-Scale PV </a:t>
            </a:r>
            <a:r>
              <a:rPr lang="en-US" sz="1000" dirty="0"/>
              <a:t>Systems. Study on behalf of Agora </a:t>
            </a:r>
            <a:r>
              <a:rPr lang="en-US" sz="1000" dirty="0" err="1"/>
              <a:t>Energiewende</a:t>
            </a:r>
            <a:endParaRPr lang="pt-BR" sz="1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2341" y="21959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6144" y="5836622"/>
            <a:ext cx="876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/>
              <a:t>Capacidade FV instalada no mundo supera toda a capacidade instalada brasileira (140 GW em 2015)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79449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pt-BR" sz="2800" dirty="0" smtClean="0">
                <a:solidFill>
                  <a:prstClr val="black"/>
                </a:solidFill>
              </a:rPr>
              <a:t>Contexto mundial – O sol nasce para todos...</a:t>
            </a:r>
            <a:endParaRPr lang="pt-B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1" y="1268760"/>
            <a:ext cx="855971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V="1">
            <a:off x="1259632" y="1772816"/>
            <a:ext cx="3281045" cy="1008112"/>
          </a:xfrm>
          <a:prstGeom prst="straightConnector1">
            <a:avLst/>
          </a:prstGeom>
          <a:ln w="28575">
            <a:solidFill>
              <a:srgbClr val="D081E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2339752" y="2132856"/>
            <a:ext cx="4896544" cy="18722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4540677" y="1772816"/>
            <a:ext cx="3703731" cy="1872208"/>
          </a:xfrm>
          <a:prstGeom prst="straightConnector1">
            <a:avLst/>
          </a:prstGeom>
          <a:ln w="28575">
            <a:solidFill>
              <a:srgbClr val="D081E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7236296" y="2132856"/>
            <a:ext cx="1008112" cy="1160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4355976" y="3717032"/>
            <a:ext cx="3024336" cy="7920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7380312" y="2713112"/>
            <a:ext cx="864096" cy="100392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4355976" y="6601245"/>
            <a:ext cx="4780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 fonte</a:t>
            </a:r>
            <a:r>
              <a:rPr lang="pt-BR" sz="1000" dirty="0"/>
              <a:t>: REN21. 2014. </a:t>
            </a:r>
            <a:r>
              <a:rPr lang="pt-BR" sz="1000" dirty="0" err="1"/>
              <a:t>Renewables</a:t>
            </a:r>
            <a:r>
              <a:rPr lang="pt-BR" sz="1000" dirty="0"/>
              <a:t> 2014 Global Status </a:t>
            </a:r>
            <a:r>
              <a:rPr lang="pt-BR" sz="1000" dirty="0" err="1"/>
              <a:t>Report</a:t>
            </a:r>
            <a:r>
              <a:rPr lang="pt-BR" sz="1000" dirty="0"/>
              <a:t> (Paris: REN21 </a:t>
            </a:r>
            <a:r>
              <a:rPr lang="pt-BR" sz="1000" dirty="0" err="1"/>
              <a:t>Secretariat</a:t>
            </a:r>
            <a:r>
              <a:rPr lang="pt-BR" sz="1000" dirty="0" smtClean="0"/>
              <a:t>).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120469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6941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pt-BR" sz="2400" dirty="0" smtClean="0">
                <a:solidFill>
                  <a:prstClr val="black"/>
                </a:solidFill>
              </a:rPr>
              <a:t>... mas fótons não viram elétrons de graça...</a:t>
            </a:r>
            <a:endParaRPr lang="pt-BR" sz="16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24704" y="908720"/>
            <a:ext cx="8715436" cy="1143000"/>
          </a:xfrm>
          <a:prstGeom prst="rect">
            <a:avLst/>
          </a:prstGeom>
        </p:spPr>
        <p:txBody>
          <a:bodyPr vert="horz" lIns="91440" tIns="9000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ea typeface="+mn-ea"/>
                <a:cs typeface="Arial" pitchFamily="34" charset="0"/>
              </a:rPr>
              <a:t>I</a:t>
            </a:r>
            <a:r>
              <a:rPr lang="pt-BR" sz="2000" dirty="0" smtClean="0">
                <a:ea typeface="+mn-ea"/>
                <a:cs typeface="Arial" pitchFamily="34" charset="0"/>
              </a:rPr>
              <a:t>ncentivos e subsídios da geração FV no mundo</a:t>
            </a:r>
            <a:endParaRPr lang="pt-BR" sz="2000" dirty="0">
              <a:ea typeface="+mn-ea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07" y="1772816"/>
            <a:ext cx="8738009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759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6941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pt-BR" sz="2400" dirty="0" smtClean="0">
                <a:solidFill>
                  <a:prstClr val="black"/>
                </a:solidFill>
              </a:rPr>
              <a:t>... mas nem precisa: basta ser competitivo!</a:t>
            </a:r>
            <a:endParaRPr lang="pt-BR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16824" cy="526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6104" y="6607847"/>
            <a:ext cx="9011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 fonte: </a:t>
            </a:r>
            <a:r>
              <a:rPr lang="en-US" sz="1000" dirty="0"/>
              <a:t>NC WARN: Waste Awareness &amp; Reduction </a:t>
            </a:r>
            <a:r>
              <a:rPr lang="en-US" sz="1000" dirty="0" smtClean="0"/>
              <a:t>Network: “Solar </a:t>
            </a:r>
            <a:r>
              <a:rPr lang="en-US" sz="1000" dirty="0"/>
              <a:t>and Nuclear Costs </a:t>
            </a:r>
            <a:r>
              <a:rPr lang="en-US" sz="1000" dirty="0" smtClean="0"/>
              <a:t>— The </a:t>
            </a:r>
            <a:r>
              <a:rPr lang="en-US" sz="1000" dirty="0"/>
              <a:t>Historic </a:t>
            </a:r>
            <a:r>
              <a:rPr lang="en-US" sz="1000" dirty="0" smtClean="0"/>
              <a:t>Crossover”, 2010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785512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1EEA750C53C4B4984E3048B7C96E2E3" ma:contentTypeVersion="2" ma:contentTypeDescription="Crie um novo documento." ma:contentTypeScope="" ma:versionID="1b50b8cb4c93453eea959aff3fd345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e6fd6f47448b68a384384198ada7f2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894129-5FB0-445C-A9E7-FF9D6F50E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9A8A62-13F4-4397-BD5F-4957E12DD04B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0C5BA7-390A-4174-BCB2-067D9167E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9320</TotalTime>
  <Words>799</Words>
  <Application>Microsoft Office PowerPoint</Application>
  <PresentationFormat>Apresentação na tela (4:3)</PresentationFormat>
  <Paragraphs>218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CEMIG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26 Aneel</dc:title>
  <dc:creator>Marcio Eli M Souza</dc:creator>
  <cp:lastModifiedBy>c055886</cp:lastModifiedBy>
  <cp:revision>121</cp:revision>
  <cp:lastPrinted>2015-06-09T15:23:02Z</cp:lastPrinted>
  <dcterms:created xsi:type="dcterms:W3CDTF">2015-01-09T14:45:02Z</dcterms:created>
  <dcterms:modified xsi:type="dcterms:W3CDTF">2015-06-09T15:23:21Z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0x010100F1EEA750C53C4B4984E3048B7C96E2E3</vt:lpwstr>
  </property>
</Properties>
</file>