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3" r:id="rId3"/>
    <p:sldId id="292" r:id="rId4"/>
    <p:sldId id="273" r:id="rId5"/>
    <p:sldId id="269" r:id="rId6"/>
    <p:sldId id="290" r:id="rId7"/>
    <p:sldId id="265" r:id="rId8"/>
    <p:sldId id="285" r:id="rId9"/>
    <p:sldId id="283" r:id="rId10"/>
  </p:sldIdLst>
  <p:sldSz cx="9144000" cy="6858000" type="screen4x3"/>
  <p:notesSz cx="6819900" cy="99187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808000"/>
    <a:srgbClr val="003300"/>
    <a:srgbClr val="666633"/>
    <a:srgbClr val="33330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Planilha_do_Microsoft_Excel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2.6078705237361381E-4"/>
          <c:y val="3.3003300330033004E-3"/>
          <c:w val="0.62893444639629503"/>
          <c:h val="0.9966996699669966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F7F-4BB8-9DC6-CCC9741F460E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F7F-4BB8-9DC6-CCC9741F460E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F7F-4BB8-9DC6-CCC9741F460E}"/>
              </c:ext>
            </c:extLst>
          </c:dPt>
          <c:dPt>
            <c:idx val="3"/>
            <c:bubble3D val="0"/>
            <c:spPr>
              <a:solidFill>
                <a:srgbClr val="FF65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F7F-4BB8-9DC6-CCC9741F460E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F7F-4BB8-9DC6-CCC9741F460E}"/>
              </c:ext>
            </c:extLst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B-1F7F-4BB8-9DC6-CCC9741F460E}"/>
              </c:ext>
            </c:extLst>
          </c:dPt>
          <c:cat>
            <c:strRef>
              <c:f>'GRAFICO RECEITA'!$B$4:$B$9</c:f>
              <c:strCache>
                <c:ptCount val="6"/>
                <c:pt idx="0">
                  <c:v>Serviços para Concessão de Outorga</c:v>
                </c:pt>
                <c:pt idx="1">
                  <c:v>ANA/ Progestão</c:v>
                </c:pt>
                <c:pt idx="2">
                  <c:v>Multa por Infração a Legislação Ambiental
</c:v>
                </c:pt>
                <c:pt idx="3">
                  <c:v>ANA/ Paraopeba
</c:v>
                </c:pt>
                <c:pt idx="4">
                  <c:v>Demais receitas (Divida Ativa, Alienação de Bens e outras)</c:v>
                </c:pt>
                <c:pt idx="5">
                  <c:v>Transferência Financeira (Compensação Financeira pela Utilização de Recursos Hídricos)</c:v>
                </c:pt>
              </c:strCache>
            </c:strRef>
          </c:cat>
          <c:val>
            <c:numRef>
              <c:f>'GRAFICO RECEITA'!$C$4:$C$9</c:f>
              <c:numCache>
                <c:formatCode>#,##0.00</c:formatCode>
                <c:ptCount val="6"/>
                <c:pt idx="0">
                  <c:v>10553664.720000001</c:v>
                </c:pt>
                <c:pt idx="1">
                  <c:v>874590.67</c:v>
                </c:pt>
                <c:pt idx="2">
                  <c:v>655406.29</c:v>
                </c:pt>
                <c:pt idx="3">
                  <c:v>500000</c:v>
                </c:pt>
                <c:pt idx="4">
                  <c:v>134072.67000000001</c:v>
                </c:pt>
                <c:pt idx="5">
                  <c:v>3478708.03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F7F-4BB8-9DC6-CCC9741F4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63387634180457986"/>
          <c:y val="4.105348900352973E-4"/>
          <c:w val="0.3632116868624955"/>
          <c:h val="0.9962890155971883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4040229-DD45-4AB3-B8AA-67945D99BC61}" type="datetimeFigureOut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0225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62388" y="9420225"/>
            <a:ext cx="295592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514F27F-BF6B-4396-890B-A0979E66921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2ADF78C-0CF6-433F-A281-F683A6EB3BB2}" type="datetimeFigureOut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2950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2625" y="4711700"/>
            <a:ext cx="5454650" cy="4464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0225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2388" y="9420225"/>
            <a:ext cx="295592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E0228AA-6362-4A64-9B53-4ADD7CE66E1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43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A5351E-F9B8-4FD7-BE85-C3AAA16C297A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20395-ED23-4F46-8A03-2D535CD4A71C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54230-D7C8-4F63-BAEB-719BDEC584F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4555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2BF48-1D19-4CF7-8CB4-FF85D57300BB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01BDB-BDBE-4747-9D9C-AA16EE3458B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51145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C10F-F03A-4142-B012-6A7D88790E64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F64ED-FE4A-44CE-A29F-40F07936F6C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275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FA390-33A4-4B93-9A57-090FA2F33829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3B39E-F517-4737-AB1F-A8D081B5D92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9330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9E256-C6F6-4AF6-9DB5-B75537D4114C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40281-AFA5-49BB-9A18-6ACC091379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3889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68DC8-46B8-4B63-BB26-298050723A25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7BC1-564C-4E19-BE5E-AC3A258D27D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44238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E32B8-2388-4C6A-A0BB-2F2C52C87E1D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0C90A-4623-4BEB-B5E5-43B8BF191F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563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96AD6-C8B7-4201-9E63-CCEF981E46C6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70C5B-598B-4F55-8878-ECA5D1C8174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16031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65156-C74F-402C-8EE6-4689E101C3E5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3B71A-D8FB-4535-BF6C-4BDDABA43D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1944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923B2-9256-4F96-8666-14EA2BEA487C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406C8-3706-4E85-AFA9-B8781CC0D44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56646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FF3F3-80EE-4162-B048-8FA17EA2AD8C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980B7-2446-474F-9FAC-198CC8F3584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83878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D45215-A04E-493B-9204-A4DC0C991435}" type="datetime1">
              <a:rPr lang="pt-BR"/>
              <a:pPr>
                <a:defRPr/>
              </a:pPr>
              <a:t>07/03/2017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F379B78-FE12-48C1-93B1-53B34E267DB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4" descr="Capa apresentação padrã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ítulo 3"/>
          <p:cNvSpPr>
            <a:spLocks noGrp="1"/>
          </p:cNvSpPr>
          <p:nvPr>
            <p:ph type="title"/>
          </p:nvPr>
        </p:nvSpPr>
        <p:spPr>
          <a:xfrm>
            <a:off x="2700338" y="3725863"/>
            <a:ext cx="5957887" cy="1071562"/>
          </a:xfrm>
        </p:spPr>
        <p:txBody>
          <a:bodyPr/>
          <a:lstStyle/>
          <a:p>
            <a:pPr algn="l">
              <a:defRPr/>
            </a:pPr>
            <a:r>
              <a:rPr lang="pt-BR" altLang="pt-BR" sz="2400" b="1" dirty="0" smtClean="0">
                <a:solidFill>
                  <a:srgbClr val="006666"/>
                </a:solidFill>
              </a:rPr>
              <a:t>CONSELHO DE ADMINISTRAÇÃO – IGAM</a:t>
            </a:r>
            <a:br>
              <a:rPr lang="pt-BR" altLang="pt-BR" sz="2400" b="1" dirty="0" smtClean="0">
                <a:solidFill>
                  <a:srgbClr val="006666"/>
                </a:solidFill>
              </a:rPr>
            </a:br>
            <a:r>
              <a:rPr lang="pt-BR" altLang="pt-BR" sz="2400" b="1" dirty="0" smtClean="0">
                <a:solidFill>
                  <a:srgbClr val="006666"/>
                </a:solidFill>
              </a:rPr>
              <a:t/>
            </a:r>
            <a:br>
              <a:rPr lang="pt-BR" altLang="pt-BR" sz="2400" b="1" dirty="0" smtClean="0">
                <a:solidFill>
                  <a:srgbClr val="006666"/>
                </a:solidFill>
              </a:rPr>
            </a:br>
            <a:r>
              <a:rPr lang="pt-BR" altLang="pt-BR" sz="2000" b="1" dirty="0" smtClean="0">
                <a:solidFill>
                  <a:srgbClr val="669900"/>
                </a:solidFill>
              </a:rPr>
              <a:t>DEMONSTRAÇÃO DOS RESULTADOS ORÇAMENTÁRIOS E FINANCEIROS 2016</a:t>
            </a:r>
            <a:br>
              <a:rPr lang="pt-BR" altLang="pt-BR" sz="2000" b="1" dirty="0" smtClean="0">
                <a:solidFill>
                  <a:srgbClr val="669900"/>
                </a:solidFill>
              </a:rPr>
            </a:br>
            <a:r>
              <a:rPr lang="pt-BR" altLang="pt-BR" sz="2000" b="1" dirty="0" smtClean="0">
                <a:solidFill>
                  <a:srgbClr val="669900"/>
                </a:solidFill>
              </a:rPr>
              <a:t/>
            </a:r>
            <a:br>
              <a:rPr lang="pt-BR" altLang="pt-BR" sz="2000" b="1" dirty="0" smtClean="0">
                <a:solidFill>
                  <a:srgbClr val="669900"/>
                </a:solidFill>
              </a:rPr>
            </a:br>
            <a:r>
              <a:rPr lang="pt-BR" altLang="pt-BR" sz="2000" dirty="0" smtClean="0">
                <a:solidFill>
                  <a:srgbClr val="006666"/>
                </a:solidFill>
              </a:rPr>
              <a:t/>
            </a:r>
            <a:br>
              <a:rPr lang="pt-BR" altLang="pt-BR" sz="2000" dirty="0" smtClean="0">
                <a:solidFill>
                  <a:srgbClr val="006666"/>
                </a:solidFill>
              </a:rPr>
            </a:br>
            <a:r>
              <a:rPr lang="pt-BR" altLang="pt-BR" sz="2400" b="1" dirty="0">
                <a:solidFill>
                  <a:srgbClr val="006666"/>
                </a:solidFill>
              </a:rPr>
              <a:t/>
            </a:r>
            <a:br>
              <a:rPr lang="pt-BR" altLang="pt-BR" sz="2400" b="1" dirty="0">
                <a:solidFill>
                  <a:srgbClr val="006666"/>
                </a:solidFill>
              </a:rPr>
            </a:br>
            <a:r>
              <a:rPr lang="pt-BR" altLang="pt-BR" sz="1800" b="1" dirty="0" smtClean="0">
                <a:solidFill>
                  <a:schemeClr val="bg1">
                    <a:lumMod val="50000"/>
                  </a:schemeClr>
                </a:solidFill>
              </a:rPr>
              <a:t>Fernanda </a:t>
            </a:r>
            <a:r>
              <a:rPr lang="pt-BR" altLang="pt-BR" sz="1800" b="1" dirty="0" err="1" smtClean="0">
                <a:solidFill>
                  <a:schemeClr val="bg1">
                    <a:lumMod val="50000"/>
                  </a:schemeClr>
                </a:solidFill>
              </a:rPr>
              <a:t>Roveda</a:t>
            </a:r>
            <a:r>
              <a:rPr lang="pt-BR" altLang="pt-BR" sz="1800" b="1" dirty="0" smtClean="0">
                <a:solidFill>
                  <a:schemeClr val="bg1">
                    <a:lumMod val="50000"/>
                  </a:schemeClr>
                </a:solidFill>
              </a:rPr>
              <a:t> Lacerda Costa</a:t>
            </a:r>
            <a:r>
              <a:rPr lang="pt-BR" altLang="pt-BR" sz="1800" b="1" dirty="0" smtClean="0"/>
              <a:t/>
            </a:r>
            <a:br>
              <a:rPr lang="pt-BR" altLang="pt-BR" sz="1800" b="1" dirty="0" smtClean="0"/>
            </a:br>
            <a:r>
              <a:rPr lang="pt-BR" altLang="pt-BR" sz="1800" dirty="0" smtClean="0">
                <a:solidFill>
                  <a:schemeClr val="bg1">
                    <a:lumMod val="50000"/>
                  </a:schemeClr>
                </a:solidFill>
              </a:rPr>
              <a:t>Superintendente de Planejamento, Orçamento e Finanças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725488"/>
          </a:xfrm>
        </p:spPr>
        <p:txBody>
          <a:bodyPr/>
          <a:lstStyle/>
          <a:p>
            <a:r>
              <a:rPr lang="pt-BR" altLang="pt-BR" sz="2400" b="1" dirty="0" smtClean="0">
                <a:solidFill>
                  <a:srgbClr val="669900"/>
                </a:solidFill>
              </a:rPr>
              <a:t>RECURSOS RECEBIDOS</a:t>
            </a:r>
          </a:p>
        </p:txBody>
      </p:sp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819855"/>
              </p:ext>
            </p:extLst>
          </p:nvPr>
        </p:nvGraphicFramePr>
        <p:xfrm>
          <a:off x="971599" y="516806"/>
          <a:ext cx="7272288" cy="5216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747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 smtClean="0">
                          <a:solidFill>
                            <a:srgbClr val="003300"/>
                          </a:solidFill>
                          <a:effectLst/>
                        </a:rPr>
                        <a:t>CLASSIFICAÇÃO</a:t>
                      </a:r>
                      <a:endParaRPr lang="pt-BR" sz="1800" b="1" i="0" u="none" strike="noStrike" dirty="0">
                        <a:solidFill>
                          <a:srgbClr val="0033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3300"/>
                          </a:solidFill>
                          <a:effectLst/>
                          <a:latin typeface="+mj-lt"/>
                        </a:rPr>
                        <a:t>FONTE</a:t>
                      </a:r>
                      <a:endParaRPr lang="pt-BR" sz="1800" b="1" i="0" u="none" strike="noStrike" dirty="0">
                        <a:solidFill>
                          <a:srgbClr val="0033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 smtClean="0">
                          <a:solidFill>
                            <a:srgbClr val="003300"/>
                          </a:solidFill>
                          <a:effectLst/>
                        </a:rPr>
                        <a:t>VALOR (R$)</a:t>
                      </a:r>
                      <a:endParaRPr lang="pt-BR" sz="1800" b="1" i="0" u="none" strike="noStrike" dirty="0">
                        <a:solidFill>
                          <a:srgbClr val="0033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rgbClr val="003300"/>
                          </a:solidFill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33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57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Serviços para Concessão de Outorga</a:t>
                      </a: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Uso de Recursos Hídricos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8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7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10.553.664,72</a:t>
                      </a:r>
                      <a:endParaRPr lang="pt-BR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65,16%</a:t>
                      </a:r>
                      <a:endParaRPr lang="pt-BR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747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ANA/ </a:t>
                      </a:r>
                      <a:r>
                        <a:rPr lang="pt-BR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Progestão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8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874.590,67</a:t>
                      </a:r>
                      <a:endParaRPr lang="pt-BR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5,40%</a:t>
                      </a:r>
                      <a:endParaRPr lang="pt-BR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747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Multa por Infração a Legislação Ambiental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8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655.406,29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4,05%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38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ANA/ Paraopeba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500.000,00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3,09%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32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Outras Restituições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38.131,04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0,24%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74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Remuneração de Depósitos Bancários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33.629,49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0,21%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74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Outras Alienações de Bens Móveis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30.700,00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0,19%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37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 de Estudos e Pesquisas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29.037,90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37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Receita da Dívida Ativa Não Tributaria</a:t>
                      </a:r>
                      <a:endParaRPr lang="pt-BR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2.574,24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pt-BR" sz="16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0,02%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484122"/>
                  </a:ext>
                </a:extLst>
              </a:tr>
              <a:tr h="49736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Transferência Financeira (Compensação</a:t>
                      </a:r>
                      <a:r>
                        <a:rPr lang="pt-BR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Financeira pela Utilização de Recursos Hídricos)</a:t>
                      </a:r>
                      <a:endParaRPr lang="pt-BR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3.478.708,03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21,48%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8810518"/>
                  </a:ext>
                </a:extLst>
              </a:tr>
              <a:tr h="42749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3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16.196.442,38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232" name="Título 1"/>
          <p:cNvSpPr txBox="1">
            <a:spLocks/>
          </p:cNvSpPr>
          <p:nvPr/>
        </p:nvSpPr>
        <p:spPr bwMode="auto">
          <a:xfrm>
            <a:off x="971550" y="6200353"/>
            <a:ext cx="72723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do SIAFI/MG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988430"/>
              </p:ext>
            </p:extLst>
          </p:nvPr>
        </p:nvGraphicFramePr>
        <p:xfrm>
          <a:off x="971600" y="5762079"/>
          <a:ext cx="7272337" cy="403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471">
                  <a:extLst>
                    <a:ext uri="{9D8B030D-6E8A-4147-A177-3AD203B41FA5}">
                      <a16:colId xmlns:a16="http://schemas.microsoft.com/office/drawing/2014/main" val="368190153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61670516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065497423"/>
                    </a:ext>
                  </a:extLst>
                </a:gridCol>
                <a:gridCol w="935634">
                  <a:extLst>
                    <a:ext uri="{9D8B030D-6E8A-4147-A177-3AD203B41FA5}">
                      <a16:colId xmlns:a16="http://schemas.microsoft.com/office/drawing/2014/main" val="3381660858"/>
                    </a:ext>
                  </a:extLst>
                </a:gridCol>
              </a:tblGrid>
              <a:tr h="4032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Cobrança pelo Uso da Água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6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38.483.470,21</a:t>
                      </a:r>
                      <a:endParaRPr lang="pt-BR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6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6815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>
          <a:xfrm>
            <a:off x="539750" y="692150"/>
            <a:ext cx="8229600" cy="792163"/>
          </a:xfrm>
        </p:spPr>
        <p:txBody>
          <a:bodyPr/>
          <a:lstStyle/>
          <a:p>
            <a:r>
              <a:rPr lang="pt-BR" altLang="pt-BR" sz="2400" b="1" dirty="0" smtClean="0">
                <a:solidFill>
                  <a:srgbClr val="669900"/>
                </a:solidFill>
              </a:rPr>
              <a:t>PARTICIPAÇÃO RECURSOS RECEBIDOS</a:t>
            </a:r>
            <a:endParaRPr lang="pt-BR" altLang="pt-BR" sz="1200" b="1" dirty="0" smtClean="0">
              <a:solidFill>
                <a:srgbClr val="669900"/>
              </a:solidFill>
            </a:endParaRPr>
          </a:p>
        </p:txBody>
      </p:sp>
      <p:sp>
        <p:nvSpPr>
          <p:cNvPr id="8195" name="Título 1"/>
          <p:cNvSpPr txBox="1">
            <a:spLocks/>
          </p:cNvSpPr>
          <p:nvPr/>
        </p:nvSpPr>
        <p:spPr bwMode="auto">
          <a:xfrm>
            <a:off x="1619250" y="5768305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SIAFI/MG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9128568"/>
              </p:ext>
            </p:extLst>
          </p:nvPr>
        </p:nvGraphicFramePr>
        <p:xfrm>
          <a:off x="1403648" y="1341644"/>
          <a:ext cx="6362700" cy="4410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171505"/>
              </p:ext>
            </p:extLst>
          </p:nvPr>
        </p:nvGraphicFramePr>
        <p:xfrm>
          <a:off x="468313" y="908050"/>
          <a:ext cx="8351838" cy="47529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7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0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77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584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CLASSIFICAÇÃO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2014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2015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</a:p>
                  </a:txBody>
                  <a:tcPr marL="9525" marR="9525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VARIAÇÃO (2015-2016)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8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Serviços para Concessão de Outorga</a:t>
                      </a: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Uso de Recursos Hídricos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8.247.909,47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10.066.390,64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10.553.664,72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4,84%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388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Agência</a:t>
                      </a: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Nacional de Águas - ANA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750.000,00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1.374.590,67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83,28%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38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Multa por Infração a Legislação  Ambiental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572.128,39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132.250,40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655.406,29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395,58%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3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Outras Restituições</a:t>
                      </a: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2.755,83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4.493,88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38.131,04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748,51%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27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Remuneração de Depósitos Bancários</a:t>
                      </a: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10.014,15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131.602,69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33.629,49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-74,45%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57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Outras Alienações de Bens Móveis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16.400,00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48.300,00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30.700,00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-36,44%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57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Serviços de Estudos e Pesquisas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719.793,13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22.962,65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29.037,90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26,46%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757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Receita da Dívida Ativa não Tributária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83.662,25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76.067,85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2.574,24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-96,62%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757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pt-BR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9.652.663,22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11.232.068,11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12.717.734,35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13,23%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286" name="Título 1"/>
          <p:cNvSpPr txBox="1">
            <a:spLocks/>
          </p:cNvSpPr>
          <p:nvPr/>
        </p:nvSpPr>
        <p:spPr bwMode="auto">
          <a:xfrm>
            <a:off x="539750" y="333375"/>
            <a:ext cx="82296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rgbClr val="669900"/>
                </a:solidFill>
              </a:rPr>
              <a:t>EVOLUÇÃO DA ARRECADAÇÃO PRÓPRIA (</a:t>
            </a:r>
            <a:r>
              <a:rPr lang="pt-BR" altLang="pt-BR" sz="2400" b="1" dirty="0" smtClean="0">
                <a:solidFill>
                  <a:srgbClr val="669900"/>
                </a:solidFill>
              </a:rPr>
              <a:t>2014-2016)</a:t>
            </a:r>
            <a:endParaRPr lang="pt-BR" altLang="pt-BR" sz="1200" b="1" dirty="0">
              <a:solidFill>
                <a:srgbClr val="669900"/>
              </a:solidFill>
            </a:endParaRPr>
          </a:p>
        </p:txBody>
      </p:sp>
      <p:sp>
        <p:nvSpPr>
          <p:cNvPr id="9287" name="Título 1"/>
          <p:cNvSpPr txBox="1">
            <a:spLocks/>
          </p:cNvSpPr>
          <p:nvPr/>
        </p:nvSpPr>
        <p:spPr bwMode="auto">
          <a:xfrm>
            <a:off x="611188" y="616585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/>
              <a:t>Fonte: Armazém de Informações SIAFI/MG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388213"/>
              </p:ext>
            </p:extLst>
          </p:nvPr>
        </p:nvGraphicFramePr>
        <p:xfrm>
          <a:off x="468313" y="5732463"/>
          <a:ext cx="8351838" cy="428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7583">
                  <a:extLst>
                    <a:ext uri="{9D8B030D-6E8A-4147-A177-3AD203B41FA5}">
                      <a16:colId xmlns:a16="http://schemas.microsoft.com/office/drawing/2014/main" val="28087456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2318710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95098026"/>
                    </a:ext>
                  </a:extLst>
                </a:gridCol>
                <a:gridCol w="1310182">
                  <a:extLst>
                    <a:ext uri="{9D8B030D-6E8A-4147-A177-3AD203B41FA5}">
                      <a16:colId xmlns:a16="http://schemas.microsoft.com/office/drawing/2014/main" val="1527950615"/>
                    </a:ext>
                  </a:extLst>
                </a:gridCol>
                <a:gridCol w="1137769">
                  <a:extLst>
                    <a:ext uri="{9D8B030D-6E8A-4147-A177-3AD203B41FA5}">
                      <a16:colId xmlns:a16="http://schemas.microsoft.com/office/drawing/2014/main" val="656576439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Cobrança pelo Uso da Água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51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30.060.695,52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32.101.705,36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38.483.470,21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19,88%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26975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7E5B9-0DB7-468B-8F39-A1D61887435E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pt-BR" altLang="pt-BR" sz="1200" smtClean="0">
              <a:solidFill>
                <a:srgbClr val="898989"/>
              </a:solidFill>
            </a:endParaRPr>
          </a:p>
        </p:txBody>
      </p:sp>
      <p:sp>
        <p:nvSpPr>
          <p:cNvPr id="10243" name="Título 1"/>
          <p:cNvSpPr txBox="1">
            <a:spLocks/>
          </p:cNvSpPr>
          <p:nvPr/>
        </p:nvSpPr>
        <p:spPr bwMode="auto">
          <a:xfrm>
            <a:off x="539750" y="404813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rgbClr val="669900"/>
                </a:solidFill>
              </a:rPr>
              <a:t>DESPESA REALIZADA POR GRUPO DE DESPESA (</a:t>
            </a:r>
            <a:r>
              <a:rPr lang="pt-BR" altLang="pt-BR" sz="2400" b="1" dirty="0" smtClean="0">
                <a:solidFill>
                  <a:srgbClr val="669900"/>
                </a:solidFill>
              </a:rPr>
              <a:t>2014-2016)</a:t>
            </a:r>
            <a:endParaRPr lang="pt-BR" altLang="pt-BR" sz="1200" b="1" dirty="0">
              <a:solidFill>
                <a:srgbClr val="669900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386155"/>
              </p:ext>
            </p:extLst>
          </p:nvPr>
        </p:nvGraphicFramePr>
        <p:xfrm>
          <a:off x="936625" y="1268413"/>
          <a:ext cx="7380288" cy="25812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3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9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9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728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effectLst/>
                        </a:rPr>
                        <a:t>GRUPO DE DESPESA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6" marR="9526" marT="9528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effectLst/>
                        </a:rPr>
                        <a:t>2013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6" marR="9526" marT="9528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effectLst/>
                        </a:rPr>
                        <a:t>2014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6" marR="9526" marT="9528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effectLst/>
                        </a:rPr>
                        <a:t>2015</a:t>
                      </a:r>
                    </a:p>
                  </a:txBody>
                  <a:tcPr marL="9526" marR="9526" marT="9528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effectLst/>
                        </a:rPr>
                        <a:t>VARIAÇÃO (2015-2016)</a:t>
                      </a:r>
                      <a:endParaRPr lang="pt-BR" sz="1800" b="1" u="none" strike="noStrike" dirty="0">
                        <a:effectLst/>
                      </a:endParaRPr>
                    </a:p>
                  </a:txBody>
                  <a:tcPr marL="9526" marR="9526" marT="9528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337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effectLst/>
                          <a:latin typeface="+mj-lt"/>
                        </a:rPr>
                        <a:t>Pessoal e encargos sociais</a:t>
                      </a:r>
                      <a:endParaRPr lang="pt-B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7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9.122.603,07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10.044.098,32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10.249.312,88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>
                          <a:effectLst/>
                          <a:latin typeface="+mn-lt"/>
                        </a:rPr>
                        <a:t>2,0%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60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despesas</a:t>
                      </a: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correntes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4.636.194,54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4.762.280,63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3.699.406,87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>
                          <a:effectLst/>
                          <a:latin typeface="+mn-lt"/>
                        </a:rPr>
                        <a:t>-22,3%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028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effectLst/>
                          <a:latin typeface="+mj-lt"/>
                        </a:rPr>
                        <a:t>Investimentos</a:t>
                      </a:r>
                      <a:endParaRPr lang="pt-B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842.982,58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243.489,05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63.836,53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 dirty="0">
                          <a:effectLst/>
                          <a:latin typeface="+mn-lt"/>
                        </a:rPr>
                        <a:t>-73,8%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4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27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>
                          <a:effectLst/>
                          <a:latin typeface="+mn-lt"/>
                        </a:rPr>
                        <a:t>14.601.780,19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>
                          <a:effectLst/>
                          <a:latin typeface="+mn-lt"/>
                        </a:rPr>
                        <a:t>15.049.868,00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>
                          <a:effectLst/>
                          <a:latin typeface="+mn-lt"/>
                        </a:rPr>
                        <a:t>14.012.556,28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1" u="none" strike="noStrike" dirty="0">
                          <a:effectLst/>
                          <a:latin typeface="+mn-lt"/>
                        </a:rPr>
                        <a:t>-6,9%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282" name="Título 1"/>
          <p:cNvSpPr txBox="1">
            <a:spLocks/>
          </p:cNvSpPr>
          <p:nvPr/>
        </p:nvSpPr>
        <p:spPr bwMode="auto">
          <a:xfrm>
            <a:off x="1044575" y="5911850"/>
            <a:ext cx="72723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/>
              <a:t>Fonte: Armazém de Informações SIAFI/MG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119053"/>
              </p:ext>
            </p:extLst>
          </p:nvPr>
        </p:nvGraphicFramePr>
        <p:xfrm>
          <a:off x="936625" y="4089400"/>
          <a:ext cx="7380288" cy="17875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3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9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9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2271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t-BR" sz="14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Repasse da Cobrança pelo Uso da Água</a:t>
                      </a:r>
                      <a:endParaRPr lang="pt-BR" sz="1400" b="1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6" marR="9526" marT="9520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6" marR="9526" marT="9528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6" marR="9526" marT="9528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u="none" strike="noStrike" dirty="0" smtClean="0">
                        <a:effectLst/>
                      </a:endParaRPr>
                    </a:p>
                  </a:txBody>
                  <a:tcPr marL="9526" marR="9526" marT="9528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u="none" strike="noStrike" dirty="0">
                        <a:effectLst/>
                      </a:endParaRPr>
                    </a:p>
                  </a:txBody>
                  <a:tcPr marL="9526" marR="9526" marT="9528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196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Outras despesas</a:t>
                      </a: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correntes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18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18.363.780,37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36.667.721,35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17.738.288,39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>
                          <a:effectLst/>
                          <a:latin typeface="+mn-lt"/>
                        </a:rPr>
                        <a:t>-51,6%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35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effectLst/>
                          <a:latin typeface="+mj-lt"/>
                        </a:rPr>
                        <a:t>Investimentos</a:t>
                      </a:r>
                      <a:endParaRPr lang="pt-BR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19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3.438.806,69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5.627.888,69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524.544,01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1" u="none" strike="noStrike">
                          <a:effectLst/>
                          <a:latin typeface="+mn-lt"/>
                        </a:rPr>
                        <a:t>-90,7%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70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19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>
                          <a:effectLst/>
                          <a:latin typeface="+mn-lt"/>
                        </a:rPr>
                        <a:t>21.802.587,06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>
                          <a:effectLst/>
                          <a:latin typeface="+mn-lt"/>
                        </a:rPr>
                        <a:t>42.295.610,04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i="1" u="none" strike="noStrike">
                          <a:effectLst/>
                          <a:latin typeface="+mn-lt"/>
                        </a:rPr>
                        <a:t>18.262.832,40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1" u="none" strike="noStrike" dirty="0">
                          <a:effectLst/>
                          <a:latin typeface="+mn-lt"/>
                        </a:rPr>
                        <a:t>-56,8%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ítulo 1"/>
          <p:cNvSpPr txBox="1">
            <a:spLocks/>
          </p:cNvSpPr>
          <p:nvPr/>
        </p:nvSpPr>
        <p:spPr bwMode="auto">
          <a:xfrm>
            <a:off x="539750" y="115888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rgbClr val="669900"/>
                </a:solidFill>
              </a:rPr>
              <a:t>CRÉDITO ORÇAMENTÁRIO E DESPESA REALIZADA POR </a:t>
            </a:r>
            <a:r>
              <a:rPr lang="pt-BR" altLang="pt-BR" sz="2400" b="1" dirty="0" smtClean="0">
                <a:solidFill>
                  <a:srgbClr val="669900"/>
                </a:solidFill>
              </a:rPr>
              <a:t>PROJETO/ATIVIDADE</a:t>
            </a:r>
            <a:endParaRPr lang="pt-BR" altLang="pt-BR" sz="1200" b="1" dirty="0">
              <a:solidFill>
                <a:srgbClr val="669900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905041"/>
              </p:ext>
            </p:extLst>
          </p:nvPr>
        </p:nvGraphicFramePr>
        <p:xfrm>
          <a:off x="0" y="958850"/>
          <a:ext cx="9143999" cy="53825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8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6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2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76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28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COD.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PROJETO/</a:t>
                      </a:r>
                      <a:r>
                        <a:rPr lang="pt-BR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ATIVIDADE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CRÉDITO INICIAL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CRÉDITO AUTORIZADO 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DESPESA REALIZADA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TAXA</a:t>
                      </a:r>
                      <a:r>
                        <a:rPr lang="pt-BR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 EXECUÇÃO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7" marR="9527" marT="9526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2001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DIRECAO SUPERIOR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40.000,00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40.000,00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19.899,16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49,75%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PLANEJAMENTO, GESTAO E FINANCAS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2.204.865,00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2.443.004,00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2.301.850,30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94,22%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2417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REMUNERACAO DE PESSOAL ATIVO E ENCARGOS SOCIAIS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10.044.489,00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10.780.365,00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10.495.422,83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97,36%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4027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ELABORACAO DE PLANO PARA CONTROLE E COMBATE AS PERDAS HIDRICAS COM METAS DE REDUCAO EM PERCENTUAIS I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4379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MONITORAMENTO HIDROLOGICO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2.595.524,00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2.387.940,67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858.227,44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35,94%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199955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4381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GESTAO DA INFORMACAO EM RECURSOS HIDRICOS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550.000,00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550.000,00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1384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4409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PROGRAMA NACIONAL DE DESENVOLVIMENTO DOS RECURSOS HIDRICOS - PRO-AGUA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2.067.800,00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2.067.800,00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43,70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75409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4411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PESQUISA, PROJETOS E PROGRAMAS A GESTAO DE RECURSOS HIDRICOS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352.000,00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1.048.583,33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18.550,33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1,77%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81678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4413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GERENCIAMENTO EXECUTIVO PARA IMPLEMENTACAO DOS PROGRAMAS DO PLANO ESTADUAL DE RECURSOS HIDRICOS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600.000,00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350.000,00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4419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PACTO NACIONAL PELA GESTAO DAS AGUAS - PROGESTAO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780.822,72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64.925,53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8,32%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4421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PROGRAMA DE ESTIMULO A DIVULGACAO DE DADOS DE QUALIDADE DE AGUA - QUALIAGUA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PLANO DE SEGURANCA HIDRICA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2.000.000,00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1.664.755,00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4591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GESTAO PARTICIPATIVA, APOIO CONSELHO ESTADUAL DE RECURSOS HIDRICOS, COMITES DE BACIAS HIDROGRAFICAS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540.800,00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540.800,00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245.038,43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45,31%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83026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7004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PRECATORIOS E SENTENCAS JUDICIARIAS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11.000,00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8.598,56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78,17%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6" marR="9526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21.012.478,00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22.676.070,72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14.012.556,28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61,79%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46351"/>
              </p:ext>
            </p:extLst>
          </p:nvPr>
        </p:nvGraphicFramePr>
        <p:xfrm>
          <a:off x="0" y="6381006"/>
          <a:ext cx="9143999" cy="360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8176">
                  <a:extLst>
                    <a:ext uri="{9D8B030D-6E8A-4147-A177-3AD203B41FA5}">
                      <a16:colId xmlns:a16="http://schemas.microsoft.com/office/drawing/2014/main" val="716562918"/>
                    </a:ext>
                  </a:extLst>
                </a:gridCol>
                <a:gridCol w="4036347">
                  <a:extLst>
                    <a:ext uri="{9D8B030D-6E8A-4147-A177-3AD203B41FA5}">
                      <a16:colId xmlns:a16="http://schemas.microsoft.com/office/drawing/2014/main" val="553545225"/>
                    </a:ext>
                  </a:extLst>
                </a:gridCol>
                <a:gridCol w="1192695">
                  <a:extLst>
                    <a:ext uri="{9D8B030D-6E8A-4147-A177-3AD203B41FA5}">
                      <a16:colId xmlns:a16="http://schemas.microsoft.com/office/drawing/2014/main" val="1935363803"/>
                    </a:ext>
                  </a:extLst>
                </a:gridCol>
                <a:gridCol w="1192695">
                  <a:extLst>
                    <a:ext uri="{9D8B030D-6E8A-4147-A177-3AD203B41FA5}">
                      <a16:colId xmlns:a16="http://schemas.microsoft.com/office/drawing/2014/main" val="2270681030"/>
                    </a:ext>
                  </a:extLst>
                </a:gridCol>
                <a:gridCol w="1126435">
                  <a:extLst>
                    <a:ext uri="{9D8B030D-6E8A-4147-A177-3AD203B41FA5}">
                      <a16:colId xmlns:a16="http://schemas.microsoft.com/office/drawing/2014/main" val="2759275284"/>
                    </a:ext>
                  </a:extLst>
                </a:gridCol>
                <a:gridCol w="927651">
                  <a:extLst>
                    <a:ext uri="{9D8B030D-6E8A-4147-A177-3AD203B41FA5}">
                      <a16:colId xmlns:a16="http://schemas.microsoft.com/office/drawing/2014/main" val="1678817829"/>
                    </a:ext>
                  </a:extLst>
                </a:gridCol>
              </a:tblGrid>
              <a:tr h="36036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4505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64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REPASSE DA COBRANCA PELO USO DE RECURSOS HIDRICOS</a:t>
                      </a:r>
                    </a:p>
                  </a:txBody>
                  <a:tcPr marL="9525" marR="9525" marT="9564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46.542.333,00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46.542.333,00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18.262.832,40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39,24%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52876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933817"/>
              </p:ext>
            </p:extLst>
          </p:nvPr>
        </p:nvGraphicFramePr>
        <p:xfrm>
          <a:off x="900113" y="858838"/>
          <a:ext cx="7415212" cy="4609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77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7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675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 smtClean="0">
                          <a:effectLst/>
                          <a:latin typeface="+mn-lt"/>
                        </a:rPr>
                        <a:t>ELEMENTO</a:t>
                      </a:r>
                      <a:r>
                        <a:rPr lang="pt-BR" sz="1600" b="1" i="0" u="none" strike="noStrike" baseline="0" dirty="0" smtClean="0">
                          <a:effectLst/>
                          <a:latin typeface="+mn-lt"/>
                        </a:rPr>
                        <a:t> DE DESPESA</a:t>
                      </a:r>
                      <a:endParaRPr lang="pt-B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effectLst/>
                          <a:latin typeface="+mn-lt"/>
                        </a:rPr>
                        <a:t>DESPESA</a:t>
                      </a:r>
                      <a:r>
                        <a:rPr lang="pt-BR" sz="1400" b="1" i="0" u="none" strike="noStrike" baseline="0" dirty="0" smtClean="0">
                          <a:effectLst/>
                          <a:latin typeface="+mn-lt"/>
                        </a:rPr>
                        <a:t> REALIZADA</a:t>
                      </a:r>
                      <a:endParaRPr lang="pt-BR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effectLst/>
                          <a:latin typeface="+mn-lt"/>
                        </a:rPr>
                        <a:t>%</a:t>
                      </a:r>
                      <a:endParaRPr lang="pt-B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effectLst/>
                          <a:latin typeface="+mn-lt"/>
                        </a:rPr>
                        <a:t>PESSOAL E ENCARGOS SOCIAIS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10.660.453,71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76,08%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effectLst/>
                          <a:latin typeface="+mn-lt"/>
                        </a:rPr>
                        <a:t>APOIO ADMINISTRATIVO MGS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795.430,59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5,68%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effectLst/>
                          <a:latin typeface="+mn-lt"/>
                        </a:rPr>
                        <a:t>DIÁRIAS E ADIANTAMENTOS A SERVIDORES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747.389,86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5,33%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effectLst/>
                          <a:latin typeface="+mn-lt"/>
                        </a:rPr>
                        <a:t>OBSERVADORES HÍDRICOS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522.254,76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3,73%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+mn-lt"/>
                        </a:rPr>
                        <a:t>OBRIGAÇÕES TRIBUTÁRIAS (PASEP, IPTU)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514.811,21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3,67%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+mn-lt"/>
                        </a:rPr>
                        <a:t>MANUTENÇÃO E ABASTECIMENTO DE VEÍCULOS, DPVAT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181.430,42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1,29%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effectLst/>
                          <a:latin typeface="+mn-lt"/>
                        </a:rPr>
                        <a:t>IMPRENSA OFICIAL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178.539,20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1,27%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+mn-lt"/>
                        </a:rPr>
                        <a:t>ESTAGIÁRIOS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178.256,62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1,27%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+mn-lt"/>
                        </a:rPr>
                        <a:t>INDENIZAÇÕES E DESPESAS DE EXERCÍCIOS ANTERIORES - DEA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99.105,61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0,71%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+mn-lt"/>
                        </a:rPr>
                        <a:t>EQUIPAMENTOS DE INFORMATICA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63.836,53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0,46%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+mn-lt"/>
                        </a:rPr>
                        <a:t>TELEFONIA E INTERNET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31.052,84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0,22%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+mn-lt"/>
                        </a:rPr>
                        <a:t>MATERIAL DE REPAROS HIDROMETRIA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28.460,30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0,20%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+mn-lt"/>
                        </a:rPr>
                        <a:t>PRECATÓRIOS E SENTENÇAS JUDICIÁRIAS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8.527,51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0,06%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effectLst/>
                          <a:latin typeface="+mn-lt"/>
                        </a:rPr>
                        <a:t>OUTRAS DESPESAS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>
                          <a:effectLst/>
                          <a:latin typeface="+mn-lt"/>
                        </a:rPr>
                        <a:t>3.007,12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1" u="none" strike="noStrike" dirty="0">
                          <a:effectLst/>
                          <a:latin typeface="+mn-lt"/>
                        </a:rPr>
                        <a:t>0,02%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283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TOTAL</a:t>
                      </a:r>
                    </a:p>
                  </a:txBody>
                  <a:tcPr marL="9524" marR="9524" marT="9522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1" u="none" strike="noStrike">
                          <a:effectLst/>
                          <a:latin typeface="+mn-lt"/>
                        </a:rPr>
                        <a:t>14.012.556,28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1" u="none" strike="noStrike" dirty="0">
                          <a:effectLst/>
                          <a:latin typeface="+mn-lt"/>
                        </a:rPr>
                        <a:t>100,00%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13388" name="Título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928100" cy="635000"/>
          </a:xfrm>
        </p:spPr>
        <p:txBody>
          <a:bodyPr/>
          <a:lstStyle/>
          <a:p>
            <a:r>
              <a:rPr lang="pt-BR" altLang="pt-BR" sz="2400" b="1" dirty="0" smtClean="0">
                <a:solidFill>
                  <a:srgbClr val="669900"/>
                </a:solidFill>
              </a:rPr>
              <a:t>DESPESA REALIZADA POR ELEMENTO DE DESPESA</a:t>
            </a:r>
            <a:endParaRPr lang="pt-BR" altLang="pt-BR" sz="1200" b="1" dirty="0" smtClean="0">
              <a:solidFill>
                <a:srgbClr val="669900"/>
              </a:solidFill>
            </a:endParaRPr>
          </a:p>
        </p:txBody>
      </p:sp>
      <p:sp>
        <p:nvSpPr>
          <p:cNvPr id="13389" name="Título 1"/>
          <p:cNvSpPr txBox="1">
            <a:spLocks/>
          </p:cNvSpPr>
          <p:nvPr/>
        </p:nvSpPr>
        <p:spPr bwMode="auto">
          <a:xfrm>
            <a:off x="969963" y="6200775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/>
              <a:t>Fonte: Armazém de Informações SIAFI/MG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474008"/>
              </p:ext>
            </p:extLst>
          </p:nvPr>
        </p:nvGraphicFramePr>
        <p:xfrm>
          <a:off x="900113" y="5892800"/>
          <a:ext cx="7415212" cy="2730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2011">
                  <a:extLst>
                    <a:ext uri="{9D8B030D-6E8A-4147-A177-3AD203B41FA5}">
                      <a16:colId xmlns:a16="http://schemas.microsoft.com/office/drawing/2014/main" val="1892413719"/>
                    </a:ext>
                  </a:extLst>
                </a:gridCol>
                <a:gridCol w="4163479">
                  <a:extLst>
                    <a:ext uri="{9D8B030D-6E8A-4147-A177-3AD203B41FA5}">
                      <a16:colId xmlns:a16="http://schemas.microsoft.com/office/drawing/2014/main" val="927899312"/>
                    </a:ext>
                  </a:extLst>
                </a:gridCol>
                <a:gridCol w="1019722">
                  <a:extLst>
                    <a:ext uri="{9D8B030D-6E8A-4147-A177-3AD203B41FA5}">
                      <a16:colId xmlns:a16="http://schemas.microsoft.com/office/drawing/2014/main" val="3754341225"/>
                    </a:ext>
                  </a:extLst>
                </a:gridCol>
              </a:tblGrid>
              <a:tr h="27305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effectLst/>
                          <a:latin typeface="+mn-lt"/>
                        </a:rPr>
                        <a:t>REPASSE DA COBRANÇA</a:t>
                      </a:r>
                    </a:p>
                  </a:txBody>
                  <a:tcPr marL="9524" marR="9524" marT="9530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1" u="none" strike="noStrike" dirty="0" smtClean="0">
                          <a:effectLst/>
                          <a:latin typeface="+mn-lt"/>
                        </a:rPr>
                        <a:t>18.262.832,40</a:t>
                      </a:r>
                      <a:endParaRPr lang="pt-BR" sz="1400" b="0" i="1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30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1" u="none" strike="noStrike" dirty="0">
                        <a:effectLst/>
                        <a:latin typeface="+mn-lt"/>
                      </a:endParaRPr>
                    </a:p>
                  </a:txBody>
                  <a:tcPr marL="9524" marR="9524" marT="9530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09143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ítulo 1"/>
          <p:cNvSpPr>
            <a:spLocks noGrp="1"/>
          </p:cNvSpPr>
          <p:nvPr>
            <p:ph type="title"/>
          </p:nvPr>
        </p:nvSpPr>
        <p:spPr>
          <a:xfrm>
            <a:off x="107950" y="260350"/>
            <a:ext cx="8928100" cy="635000"/>
          </a:xfrm>
        </p:spPr>
        <p:txBody>
          <a:bodyPr/>
          <a:lstStyle/>
          <a:p>
            <a:r>
              <a:rPr lang="pt-BR" altLang="pt-BR" sz="2400" b="1" dirty="0" smtClean="0">
                <a:solidFill>
                  <a:srgbClr val="669900"/>
                </a:solidFill>
              </a:rPr>
              <a:t>DESPESA REALIZADA POR ELEMENTO DE DESPESA</a:t>
            </a:r>
            <a:endParaRPr lang="pt-BR" altLang="pt-BR" sz="1200" b="1" dirty="0" smtClean="0">
              <a:solidFill>
                <a:srgbClr val="66990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256" y="581921"/>
            <a:ext cx="7925487" cy="5694158"/>
          </a:xfrm>
          <a:prstGeom prst="rect">
            <a:avLst/>
          </a:prstGeom>
        </p:spPr>
      </p:pic>
      <p:sp>
        <p:nvSpPr>
          <p:cNvPr id="12" name="Título 1"/>
          <p:cNvSpPr txBox="1">
            <a:spLocks/>
          </p:cNvSpPr>
          <p:nvPr/>
        </p:nvSpPr>
        <p:spPr bwMode="auto">
          <a:xfrm>
            <a:off x="1115616" y="6276079"/>
            <a:ext cx="72723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do SIAFI/MG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027755"/>
              </p:ext>
            </p:extLst>
          </p:nvPr>
        </p:nvGraphicFramePr>
        <p:xfrm>
          <a:off x="1657151" y="2804110"/>
          <a:ext cx="5994798" cy="13449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8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8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49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RECEITA ARRECADA + TRANSFERÊNCIA</a:t>
                      </a:r>
                      <a:r>
                        <a:rPr lang="pt-B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FINANCEIRA</a:t>
                      </a:r>
                    </a:p>
                    <a:p>
                      <a:pPr algn="ctr" fontAlgn="ctr"/>
                      <a:r>
                        <a:rPr lang="pt-B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(A)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DESPESA REALIZADA + REPASSES </a:t>
                      </a:r>
                    </a:p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(B)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SUPERÁVIT</a:t>
                      </a:r>
                      <a:endParaRPr lang="pt-BR" sz="16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(C = A – B)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6" marR="9526" marT="9527" marB="0" anchor="ctr">
                    <a:lnB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16.196.442,38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14.012.556,28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2.183.886,10</a:t>
                      </a:r>
                    </a:p>
                  </a:txBody>
                  <a:tcPr marL="9525" marR="9525" marT="9525" marB="0" anchor="ctr">
                    <a:lnT w="285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667058"/>
                  </a:ext>
                </a:extLst>
              </a:tr>
            </a:tbl>
          </a:graphicData>
        </a:graphic>
      </p:graphicFrame>
      <p:sp>
        <p:nvSpPr>
          <p:cNvPr id="19480" name="Título 1"/>
          <p:cNvSpPr txBox="1">
            <a:spLocks/>
          </p:cNvSpPr>
          <p:nvPr/>
        </p:nvSpPr>
        <p:spPr bwMode="auto">
          <a:xfrm>
            <a:off x="539750" y="692150"/>
            <a:ext cx="82296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altLang="pt-BR" sz="2400" b="1" dirty="0">
                <a:solidFill>
                  <a:srgbClr val="669900"/>
                </a:solidFill>
              </a:rPr>
              <a:t>BALANÇO </a:t>
            </a:r>
            <a:r>
              <a:rPr lang="pt-BR" altLang="pt-BR" sz="2400" b="1" dirty="0" smtClean="0">
                <a:solidFill>
                  <a:srgbClr val="669900"/>
                </a:solidFill>
              </a:rPr>
              <a:t>ORÇAMENTÁRIO</a:t>
            </a:r>
            <a:endParaRPr lang="pt-BR" altLang="pt-BR" sz="1200" b="1" dirty="0">
              <a:solidFill>
                <a:srgbClr val="669900"/>
              </a:solidFill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1647243" y="4221088"/>
            <a:ext cx="72723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100" i="1" dirty="0"/>
              <a:t>Fonte: Armazém de Informações do SIAFI/MG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7743</TotalTime>
  <Words>755</Words>
  <Application>Microsoft Office PowerPoint</Application>
  <PresentationFormat>Apresentação na tela (4:3)</PresentationFormat>
  <Paragraphs>324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do Office</vt:lpstr>
      <vt:lpstr>CONSELHO DE ADMINISTRAÇÃO – IGAM  DEMONSTRAÇÃO DOS RESULTADOS ORÇAMENTÁRIOS E FINANCEIROS 2016    Fernanda Roveda Lacerda Costa Superintendente de Planejamento, Orçamento e Finanças</vt:lpstr>
      <vt:lpstr>RECURSOS RECEBIDOS</vt:lpstr>
      <vt:lpstr>PARTICIPAÇÃO RECURSOS RECEBIDOS</vt:lpstr>
      <vt:lpstr>Apresentação do PowerPoint</vt:lpstr>
      <vt:lpstr>Apresentação do PowerPoint</vt:lpstr>
      <vt:lpstr>Apresentação do PowerPoint</vt:lpstr>
      <vt:lpstr>DESPESA REALIZADA POR ELEMENTO DE DESPESA</vt:lpstr>
      <vt:lpstr>DESPESA REALIZADA POR ELEMENTO DE DESPESA</vt:lpstr>
      <vt:lpstr>Apresentação do PowerPoint</vt:lpstr>
    </vt:vector>
  </TitlesOfParts>
  <Company>ASCOM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Diogo Cruz Noya</dc:creator>
  <cp:lastModifiedBy>Thaís Oliveira Lopes</cp:lastModifiedBy>
  <cp:revision>207</cp:revision>
  <cp:lastPrinted>2014-06-04T13:57:33Z</cp:lastPrinted>
  <dcterms:created xsi:type="dcterms:W3CDTF">2013-07-19T12:46:41Z</dcterms:created>
  <dcterms:modified xsi:type="dcterms:W3CDTF">2017-03-09T13:21:25Z</dcterms:modified>
</cp:coreProperties>
</file>