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296" r:id="rId3"/>
    <p:sldId id="311" r:id="rId4"/>
    <p:sldId id="310" r:id="rId5"/>
    <p:sldId id="322" r:id="rId6"/>
    <p:sldId id="327" r:id="rId7"/>
    <p:sldId id="325" r:id="rId8"/>
    <p:sldId id="314" r:id="rId9"/>
    <p:sldId id="316" r:id="rId10"/>
    <p:sldId id="317" r:id="rId11"/>
    <p:sldId id="319" r:id="rId12"/>
    <p:sldId id="320" r:id="rId13"/>
    <p:sldId id="323" r:id="rId14"/>
    <p:sldId id="318" r:id="rId15"/>
    <p:sldId id="312" r:id="rId16"/>
    <p:sldId id="324" r:id="rId17"/>
    <p:sldId id="321" r:id="rId18"/>
    <p:sldId id="326" r:id="rId19"/>
    <p:sldId id="331" r:id="rId20"/>
    <p:sldId id="335" r:id="rId21"/>
    <p:sldId id="334" r:id="rId22"/>
    <p:sldId id="333" r:id="rId23"/>
    <p:sldId id="329" r:id="rId24"/>
    <p:sldId id="328" r:id="rId25"/>
    <p:sldId id="26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nitMG\Documents\ICM\ICM%20de%20maio-24\ICM%20jun-23%20a%20mai-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26578560939794E-2"/>
          <c:y val="0"/>
          <c:w val="0.93538913362701914"/>
          <c:h val="0.84355413839270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'19 - ICM (2)'!$B$13</c:f>
              <c:strCache>
                <c:ptCount val="1"/>
                <c:pt idx="0">
                  <c:v>% Bom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'19 - ICM (2)'!$C$12:$Q$12</c:f>
              <c:numCache>
                <c:formatCode>General</c:formatCode>
                <c:ptCount val="15"/>
                <c:pt idx="3" formatCode="mmm\-yy">
                  <c:v>45292</c:v>
                </c:pt>
                <c:pt idx="4" formatCode="mmm\-yy">
                  <c:v>45323</c:v>
                </c:pt>
                <c:pt idx="5" formatCode="mmm\-yy">
                  <c:v>45352</c:v>
                </c:pt>
                <c:pt idx="6" formatCode="mmm\-yy">
                  <c:v>45383</c:v>
                </c:pt>
                <c:pt idx="7" formatCode="mmm\-yy">
                  <c:v>45413</c:v>
                </c:pt>
                <c:pt idx="8" formatCode="mmm\-yy">
                  <c:v>45444</c:v>
                </c:pt>
                <c:pt idx="9" formatCode="mmm\-yy">
                  <c:v>45474</c:v>
                </c:pt>
                <c:pt idx="10" formatCode="mmm\-yy">
                  <c:v>45505</c:v>
                </c:pt>
                <c:pt idx="11" formatCode="mmm\-yy">
                  <c:v>45536</c:v>
                </c:pt>
                <c:pt idx="12" formatCode="mmm\-yy">
                  <c:v>45566</c:v>
                </c:pt>
                <c:pt idx="13" formatCode="mmm\-yy">
                  <c:v>45597</c:v>
                </c:pt>
                <c:pt idx="14" formatCode="mmm\-yy">
                  <c:v>45627</c:v>
                </c:pt>
              </c:numCache>
            </c:numRef>
          </c:cat>
          <c:val>
            <c:numRef>
              <c:f>'19 - ICM (2)'!$C$13:$Q$13</c:f>
              <c:numCache>
                <c:formatCode>General</c:formatCode>
                <c:ptCount val="15"/>
                <c:pt idx="3">
                  <c:v>39</c:v>
                </c:pt>
                <c:pt idx="4">
                  <c:v>45</c:v>
                </c:pt>
                <c:pt idx="5">
                  <c:v>46</c:v>
                </c:pt>
                <c:pt idx="6">
                  <c:v>44</c:v>
                </c:pt>
                <c:pt idx="7">
                  <c:v>51</c:v>
                </c:pt>
                <c:pt idx="14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40-4713-A552-4D86A8319AB6}"/>
            </c:ext>
          </c:extLst>
        </c:ser>
        <c:ser>
          <c:idx val="1"/>
          <c:order val="1"/>
          <c:tx>
            <c:strRef>
              <c:f>'19 - ICM (2)'!$B$14</c:f>
              <c:strCache>
                <c:ptCount val="1"/>
                <c:pt idx="0">
                  <c:v>% Regular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'19 - ICM (2)'!$C$12:$Q$12</c:f>
              <c:numCache>
                <c:formatCode>General</c:formatCode>
                <c:ptCount val="15"/>
                <c:pt idx="3" formatCode="mmm\-yy">
                  <c:v>45292</c:v>
                </c:pt>
                <c:pt idx="4" formatCode="mmm\-yy">
                  <c:v>45323</c:v>
                </c:pt>
                <c:pt idx="5" formatCode="mmm\-yy">
                  <c:v>45352</c:v>
                </c:pt>
                <c:pt idx="6" formatCode="mmm\-yy">
                  <c:v>45383</c:v>
                </c:pt>
                <c:pt idx="7" formatCode="mmm\-yy">
                  <c:v>45413</c:v>
                </c:pt>
                <c:pt idx="8" formatCode="mmm\-yy">
                  <c:v>45444</c:v>
                </c:pt>
                <c:pt idx="9" formatCode="mmm\-yy">
                  <c:v>45474</c:v>
                </c:pt>
                <c:pt idx="10" formatCode="mmm\-yy">
                  <c:v>45505</c:v>
                </c:pt>
                <c:pt idx="11" formatCode="mmm\-yy">
                  <c:v>45536</c:v>
                </c:pt>
                <c:pt idx="12" formatCode="mmm\-yy">
                  <c:v>45566</c:v>
                </c:pt>
                <c:pt idx="13" formatCode="mmm\-yy">
                  <c:v>45597</c:v>
                </c:pt>
                <c:pt idx="14" formatCode="mmm\-yy">
                  <c:v>45627</c:v>
                </c:pt>
              </c:numCache>
            </c:numRef>
          </c:cat>
          <c:val>
            <c:numRef>
              <c:f>'19 - ICM (2)'!$C$14:$Q$14</c:f>
              <c:numCache>
                <c:formatCode>General</c:formatCode>
                <c:ptCount val="15"/>
                <c:pt idx="3">
                  <c:v>31</c:v>
                </c:pt>
                <c:pt idx="4">
                  <c:v>26</c:v>
                </c:pt>
                <c:pt idx="5">
                  <c:v>30</c:v>
                </c:pt>
                <c:pt idx="6">
                  <c:v>31</c:v>
                </c:pt>
                <c:pt idx="7">
                  <c:v>31</c:v>
                </c:pt>
                <c:pt idx="1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40-4713-A552-4D86A8319AB6}"/>
            </c:ext>
          </c:extLst>
        </c:ser>
        <c:ser>
          <c:idx val="2"/>
          <c:order val="2"/>
          <c:tx>
            <c:strRef>
              <c:f>'19 - ICM (2)'!$B$15</c:f>
              <c:strCache>
                <c:ptCount val="1"/>
                <c:pt idx="0">
                  <c:v>% Ruim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'19 - ICM (2)'!$C$12:$Q$12</c:f>
              <c:numCache>
                <c:formatCode>General</c:formatCode>
                <c:ptCount val="15"/>
                <c:pt idx="3" formatCode="mmm\-yy">
                  <c:v>45292</c:v>
                </c:pt>
                <c:pt idx="4" formatCode="mmm\-yy">
                  <c:v>45323</c:v>
                </c:pt>
                <c:pt idx="5" formatCode="mmm\-yy">
                  <c:v>45352</c:v>
                </c:pt>
                <c:pt idx="6" formatCode="mmm\-yy">
                  <c:v>45383</c:v>
                </c:pt>
                <c:pt idx="7" formatCode="mmm\-yy">
                  <c:v>45413</c:v>
                </c:pt>
                <c:pt idx="8" formatCode="mmm\-yy">
                  <c:v>45444</c:v>
                </c:pt>
                <c:pt idx="9" formatCode="mmm\-yy">
                  <c:v>45474</c:v>
                </c:pt>
                <c:pt idx="10" formatCode="mmm\-yy">
                  <c:v>45505</c:v>
                </c:pt>
                <c:pt idx="11" formatCode="mmm\-yy">
                  <c:v>45536</c:v>
                </c:pt>
                <c:pt idx="12" formatCode="mmm\-yy">
                  <c:v>45566</c:v>
                </c:pt>
                <c:pt idx="13" formatCode="mmm\-yy">
                  <c:v>45597</c:v>
                </c:pt>
                <c:pt idx="14" formatCode="mmm\-yy">
                  <c:v>45627</c:v>
                </c:pt>
              </c:numCache>
            </c:numRef>
          </c:cat>
          <c:val>
            <c:numRef>
              <c:f>'19 - ICM (2)'!$C$15:$Q$15</c:f>
              <c:numCache>
                <c:formatCode>General</c:formatCode>
                <c:ptCount val="15"/>
                <c:pt idx="3">
                  <c:v>16</c:v>
                </c:pt>
                <c:pt idx="4">
                  <c:v>16</c:v>
                </c:pt>
                <c:pt idx="5">
                  <c:v>14</c:v>
                </c:pt>
                <c:pt idx="6">
                  <c:v>15</c:v>
                </c:pt>
                <c:pt idx="7">
                  <c:v>11</c:v>
                </c:pt>
                <c:pt idx="1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40-4713-A552-4D86A8319AB6}"/>
            </c:ext>
          </c:extLst>
        </c:ser>
        <c:ser>
          <c:idx val="3"/>
          <c:order val="3"/>
          <c:tx>
            <c:strRef>
              <c:f>'19 - ICM (2)'!$B$16</c:f>
              <c:strCache>
                <c:ptCount val="1"/>
                <c:pt idx="0">
                  <c:v>% Péssimo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'19 - ICM (2)'!$C$12:$Q$12</c:f>
              <c:numCache>
                <c:formatCode>General</c:formatCode>
                <c:ptCount val="15"/>
                <c:pt idx="3" formatCode="mmm\-yy">
                  <c:v>45292</c:v>
                </c:pt>
                <c:pt idx="4" formatCode="mmm\-yy">
                  <c:v>45323</c:v>
                </c:pt>
                <c:pt idx="5" formatCode="mmm\-yy">
                  <c:v>45352</c:v>
                </c:pt>
                <c:pt idx="6" formatCode="mmm\-yy">
                  <c:v>45383</c:v>
                </c:pt>
                <c:pt idx="7" formatCode="mmm\-yy">
                  <c:v>45413</c:v>
                </c:pt>
                <c:pt idx="8" formatCode="mmm\-yy">
                  <c:v>45444</c:v>
                </c:pt>
                <c:pt idx="9" formatCode="mmm\-yy">
                  <c:v>45474</c:v>
                </c:pt>
                <c:pt idx="10" formatCode="mmm\-yy">
                  <c:v>45505</c:v>
                </c:pt>
                <c:pt idx="11" formatCode="mmm\-yy">
                  <c:v>45536</c:v>
                </c:pt>
                <c:pt idx="12" formatCode="mmm\-yy">
                  <c:v>45566</c:v>
                </c:pt>
                <c:pt idx="13" formatCode="mmm\-yy">
                  <c:v>45597</c:v>
                </c:pt>
                <c:pt idx="14" formatCode="mmm\-yy">
                  <c:v>45627</c:v>
                </c:pt>
              </c:numCache>
            </c:numRef>
          </c:cat>
          <c:val>
            <c:numRef>
              <c:f>'19 - ICM (2)'!$C$16:$Q$16</c:f>
              <c:numCache>
                <c:formatCode>General</c:formatCode>
                <c:ptCount val="15"/>
                <c:pt idx="3">
                  <c:v>14</c:v>
                </c:pt>
                <c:pt idx="4">
                  <c:v>13</c:v>
                </c:pt>
                <c:pt idx="5">
                  <c:v>10</c:v>
                </c:pt>
                <c:pt idx="6">
                  <c:v>10</c:v>
                </c:pt>
                <c:pt idx="7">
                  <c:v>7</c:v>
                </c:pt>
                <c:pt idx="1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40-4713-A552-4D86A8319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-124175008"/>
        <c:axId val="-124170112"/>
        <c:extLst xmlns:c16r2="http://schemas.microsoft.com/office/drawing/2015/06/chart"/>
      </c:barChart>
      <c:dateAx>
        <c:axId val="-124175008"/>
        <c:scaling>
          <c:orientation val="minMax"/>
        </c:scaling>
        <c:delete val="0"/>
        <c:axPos val="b"/>
        <c:numFmt formatCode="[$-416]mmm\-yy;@" sourceLinked="0"/>
        <c:majorTickMark val="in"/>
        <c:minorTickMark val="cross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4170112"/>
        <c:crosses val="autoZero"/>
        <c:auto val="1"/>
        <c:lblOffset val="100"/>
        <c:baseTimeUnit val="months"/>
      </c:dateAx>
      <c:valAx>
        <c:axId val="-124170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2417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01929769791992"/>
          <c:y val="0.93288998875140605"/>
          <c:w val="0.71340317041867563"/>
          <c:h val="6.4286164229471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F34373D-39F4-EEFB-635E-8353F9C7354A}"/>
              </a:ext>
            </a:extLst>
          </p:cNvPr>
          <p:cNvSpPr/>
          <p:nvPr/>
        </p:nvSpPr>
        <p:spPr>
          <a:xfrm>
            <a:off x="11609238" y="4837471"/>
            <a:ext cx="582762" cy="1209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087614-B41E-0DC7-E2F8-C24D0579ACF5}"/>
              </a:ext>
            </a:extLst>
          </p:cNvPr>
          <p:cNvSpPr>
            <a:spLocks noGrp="1"/>
          </p:cNvSpPr>
          <p:nvPr/>
        </p:nvSpPr>
        <p:spPr>
          <a:xfrm>
            <a:off x="4902926" y="3829539"/>
            <a:ext cx="6148252" cy="1180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rgbClr val="1E3766"/>
                </a:solidFill>
                <a:latin typeface="Calibri"/>
                <a:cs typeface="Calibri Light"/>
              </a:rPr>
              <a:t>14º Seminário de Emergência Ambiental com o tema "Prevenção de acidentes e mitigação de danos no transporte rodoviários com produtos perigosos" </a:t>
            </a:r>
            <a:endParaRPr lang="en-US" sz="2400" dirty="0">
              <a:cs typeface="Calibri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3DBD5D-B8BB-BAA5-98F3-7FFC231D45FA}"/>
              </a:ext>
            </a:extLst>
          </p:cNvPr>
          <p:cNvSpPr>
            <a:spLocks noGrp="1"/>
          </p:cNvSpPr>
          <p:nvPr/>
        </p:nvSpPr>
        <p:spPr>
          <a:xfrm>
            <a:off x="491091" y="754661"/>
            <a:ext cx="11409528" cy="1685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1E3766"/>
                </a:solidFill>
                <a:latin typeface="Calibri"/>
                <a:cs typeface="Calibri Light"/>
              </a:rPr>
              <a:t>ÍNDICE DE CONDIÇÃO DA MANUTENÇÃO</a:t>
            </a:r>
          </a:p>
          <a:p>
            <a:r>
              <a:rPr lang="en-US" sz="5400" b="1" dirty="0" smtClean="0">
                <a:solidFill>
                  <a:srgbClr val="1E3766"/>
                </a:solidFill>
                <a:latin typeface="Calibri"/>
                <a:cs typeface="Calibri Light"/>
              </a:rPr>
              <a:t>ICM</a:t>
            </a:r>
            <a:endParaRPr lang="en-US" sz="5400" dirty="0">
              <a:cs typeface="Calibri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3026497-F04D-3E0B-DBA9-9D1E3C593EF5}"/>
              </a:ext>
            </a:extLst>
          </p:cNvPr>
          <p:cNvSpPr>
            <a:spLocks noGrp="1"/>
          </p:cNvSpPr>
          <p:nvPr/>
        </p:nvSpPr>
        <p:spPr>
          <a:xfrm>
            <a:off x="10715767" y="6103512"/>
            <a:ext cx="1476234" cy="685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rgbClr val="1E3766"/>
                </a:solidFill>
                <a:latin typeface="Calibri"/>
                <a:cs typeface="Calibri Light"/>
              </a:rPr>
              <a:t>20/06/24</a:t>
            </a:r>
            <a:endParaRPr lang="en-US" sz="24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97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22457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Pós-processamento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dos dados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25190" y="981208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/>
            </a:r>
            <a:br>
              <a:rPr lang="pt-BR" sz="2800" b="1" dirty="0">
                <a:solidFill>
                  <a:srgbClr val="002060"/>
                </a:solidFill>
                <a:latin typeface="-apple-system"/>
              </a:rPr>
            </a:b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-906" t="17407" r="906" b="-17407"/>
          <a:stretch/>
        </p:blipFill>
        <p:spPr>
          <a:xfrm>
            <a:off x="922392" y="1578098"/>
            <a:ext cx="9715020" cy="527990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018186" y="1177988"/>
            <a:ext cx="10503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Exemplo: Buraco</a:t>
            </a:r>
            <a:endParaRPr lang="pt-BR" sz="2000" b="1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23536" y="6010291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249203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25190" y="981208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/>
            </a:r>
            <a:br>
              <a:rPr lang="pt-BR" sz="2800" b="1" dirty="0">
                <a:solidFill>
                  <a:srgbClr val="002060"/>
                </a:solidFill>
                <a:latin typeface="-apple-system"/>
              </a:rPr>
            </a:b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6247"/>
          <a:stretch/>
        </p:blipFill>
        <p:spPr>
          <a:xfrm>
            <a:off x="1018186" y="1578098"/>
            <a:ext cx="9297067" cy="458913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84496" y="62628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9146" y="309387"/>
            <a:ext cx="10224579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Pós-processamento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dos dados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18186" y="1177988"/>
            <a:ext cx="10503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Exemplo: Roçada</a:t>
            </a:r>
            <a:endParaRPr lang="pt-BR" sz="2000" b="1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388331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25190" y="981208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/>
            </a:r>
            <a:br>
              <a:rPr lang="pt-BR" sz="2800" b="1" dirty="0">
                <a:solidFill>
                  <a:srgbClr val="002060"/>
                </a:solidFill>
                <a:latin typeface="-apple-system"/>
              </a:rPr>
            </a:b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" r="650"/>
          <a:stretch/>
        </p:blipFill>
        <p:spPr>
          <a:xfrm>
            <a:off x="1018186" y="1599725"/>
            <a:ext cx="9318888" cy="432449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84496" y="62628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9146" y="309387"/>
            <a:ext cx="10224579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Pós-processamento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dos dados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18186" y="1177988"/>
            <a:ext cx="10503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Exemplo: Sinalização</a:t>
            </a:r>
            <a:endParaRPr lang="pt-BR" sz="2000" b="1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18104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22457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Resultado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forma de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planilha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5" y="1369240"/>
            <a:ext cx="11470800" cy="400245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684496" y="62628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3113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22457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Resultado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forma de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diagrama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809" r="4187"/>
          <a:stretch/>
        </p:blipFill>
        <p:spPr>
          <a:xfrm>
            <a:off x="534603" y="1252155"/>
            <a:ext cx="11313663" cy="487867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684496" y="62628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0406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96323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Resultado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forma de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mapa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466"/>
          <a:stretch/>
        </p:blipFill>
        <p:spPr>
          <a:xfrm>
            <a:off x="928882" y="1156361"/>
            <a:ext cx="10724162" cy="4896096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836896" y="64152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2381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96323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Resultado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geral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Minas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Gerais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710" y="1156361"/>
            <a:ext cx="8004125" cy="56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84131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Evolução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Minas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Gerais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84496" y="6262839"/>
            <a:ext cx="22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Fonte: DNIT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475232"/>
              </p:ext>
            </p:extLst>
          </p:nvPr>
        </p:nvGraphicFramePr>
        <p:xfrm>
          <a:off x="1079147" y="1200774"/>
          <a:ext cx="9508795" cy="4978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9751920" y="156348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META</a:t>
            </a:r>
            <a:endParaRPr lang="pt-B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808053" cy="846974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Relação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entre o ICM e a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prevenção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acidentes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53615" y="1948841"/>
            <a:ext cx="89444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O ICM fomenta ações para melhora da condição das vias,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o que reduz o risco de acidentes causados por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falhas na infraestrutura,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como buracos ou sinalização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inadequada, colaborando para:</a:t>
            </a:r>
          </a:p>
          <a:p>
            <a:pPr algn="just"/>
            <a:endParaRPr lang="pt-BR" sz="20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Prevenção de </a:t>
            </a:r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Derramamentos: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Rodovias em bom estado minimizam o risco de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derramamentos de produtos perigosos,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que podem ocorrer devido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a acidentes envolvendo veículos de transporte.</a:t>
            </a:r>
          </a:p>
          <a:p>
            <a:pPr algn="just"/>
            <a:endParaRPr lang="pt-BR" sz="2000" b="1" dirty="0" smtClean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Resposta </a:t>
            </a:r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a Emergências: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Uma infraestrutura bem mantida permite uma resposta mais eficaz e rápida em casos de acidentes, facilitando o acesso de veículos de emergência e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equipes.</a:t>
            </a:r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endParaRPr lang="pt-BR" sz="2000" b="1" dirty="0" smtClean="0">
              <a:solidFill>
                <a:srgbClr val="002060"/>
              </a:solidFill>
              <a:latin typeface="-apple-system"/>
            </a:endParaRPr>
          </a:p>
          <a:p>
            <a:pPr algn="just"/>
            <a:endParaRPr lang="pt-BR" sz="20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7461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998073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9513" y="5503817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BR-381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r="26766"/>
          <a:stretch/>
        </p:blipFill>
        <p:spPr>
          <a:xfrm>
            <a:off x="1193319" y="1308816"/>
            <a:ext cx="5050727" cy="439712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6930439-83D8-8A46-722B-84182BED8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2" b="16423"/>
          <a:stretch/>
        </p:blipFill>
        <p:spPr>
          <a:xfrm>
            <a:off x="6472162" y="1315346"/>
            <a:ext cx="5441671" cy="43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84131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Conceito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aplicação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971814" y="2649531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O ICM é uma ferramenta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que avalia </a:t>
            </a:r>
            <a:r>
              <a:rPr lang="pt-BR" sz="2800" b="1" u="sng" dirty="0" smtClean="0">
                <a:solidFill>
                  <a:srgbClr val="002060"/>
                </a:solidFill>
                <a:latin typeface="-apple-system"/>
              </a:rPr>
              <a:t>mensalmente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a qualidade e o grau de manutenção das rodovias sob a gestão do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DNIT.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90882" y="6135578"/>
            <a:ext cx="7984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RESOLUÇÃO Nº 5, DE 27 DE ABRIL DE </a:t>
            </a:r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2022</a:t>
            </a:r>
            <a:endParaRPr lang="pt-BR" sz="20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796" y="1326038"/>
            <a:ext cx="2141406" cy="104403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037808" y="4331407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Serve como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referência para o acompanhamento e planejamento das ações de manutenção da malha rodoviária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.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04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981527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62408" y="5278471"/>
            <a:ext cx="1789413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BR-381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13" y="1373419"/>
            <a:ext cx="2933954" cy="41303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971" y="1354502"/>
            <a:ext cx="2934289" cy="41493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t="6149"/>
          <a:stretch/>
        </p:blipFill>
        <p:spPr>
          <a:xfrm>
            <a:off x="8223406" y="1349829"/>
            <a:ext cx="2804403" cy="42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10154910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89609" y="5408023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BR-116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745F9157-6FE3-B3F3-DBEE-E54CF2AD8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09" y="1518268"/>
            <a:ext cx="3134370" cy="4179159"/>
          </a:xfrm>
          <a:prstGeom prst="rect">
            <a:avLst/>
          </a:prstGeom>
        </p:spPr>
      </p:pic>
      <p:pic>
        <p:nvPicPr>
          <p:cNvPr id="7" name="Picture 2" descr="Visualização da imagem">
            <a:extLst>
              <a:ext uri="{FF2B5EF4-FFF2-40B4-BE49-F238E27FC236}">
                <a16:creationId xmlns="" xmlns:a16="http://schemas.microsoft.com/office/drawing/2014/main" id="{29EBB943-FD8B-879B-6109-B8C49EA7D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1193"/>
          <a:stretch/>
        </p:blipFill>
        <p:spPr bwMode="auto">
          <a:xfrm>
            <a:off x="6025133" y="1518268"/>
            <a:ext cx="4180113" cy="42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96554" y="5503817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BR-116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25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9763024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58341" y="5573485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BR-262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88F828C-EF7C-FBE3-D3D2-363FCB674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5" t="7373" r="10084"/>
          <a:stretch/>
        </p:blipFill>
        <p:spPr>
          <a:xfrm>
            <a:off x="1098396" y="1552724"/>
            <a:ext cx="4948905" cy="42907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9" y="1552723"/>
            <a:ext cx="5451190" cy="42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8413196" cy="846974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64060" y="5675979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BR-251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-271" t="9978" r="271" b="-2877"/>
          <a:stretch/>
        </p:blipFill>
        <p:spPr>
          <a:xfrm>
            <a:off x="4552921" y="1402234"/>
            <a:ext cx="3207985" cy="47810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8804"/>
          <a:stretch/>
        </p:blipFill>
        <p:spPr>
          <a:xfrm>
            <a:off x="8032887" y="1375954"/>
            <a:ext cx="2918912" cy="46871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t="9264"/>
          <a:stretch/>
        </p:blipFill>
        <p:spPr>
          <a:xfrm>
            <a:off x="1304088" y="1393370"/>
            <a:ext cx="2908867" cy="4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944951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Ações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do DNIT para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melhorar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10994" y="4868091"/>
            <a:ext cx="3117669" cy="63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-114" r="28313"/>
          <a:stretch/>
        </p:blipFill>
        <p:spPr>
          <a:xfrm>
            <a:off x="754497" y="1579350"/>
            <a:ext cx="5489550" cy="43200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16535" b="14026"/>
          <a:stretch/>
        </p:blipFill>
        <p:spPr>
          <a:xfrm>
            <a:off x="6374675" y="1579350"/>
            <a:ext cx="5512526" cy="432000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89015" y="5586781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BR-364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68876" y="5586781"/>
            <a:ext cx="184693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Calibri"/>
                <a:cs typeface="Calibri Light"/>
              </a:rPr>
              <a:t>BR-367</a:t>
            </a:r>
            <a:endParaRPr lang="en-US" sz="2800" dirty="0">
              <a:solidFill>
                <a:srgbClr val="00206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859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5EED63F-43FE-48E6-89BF-4760E2CD4F31}"/>
              </a:ext>
            </a:extLst>
          </p:cNvPr>
          <p:cNvSpPr>
            <a:spLocks noGrp="1"/>
          </p:cNvSpPr>
          <p:nvPr/>
        </p:nvSpPr>
        <p:spPr>
          <a:xfrm>
            <a:off x="5241395" y="3245548"/>
            <a:ext cx="9485367" cy="1660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 Light"/>
              </a:rPr>
              <a:t>OBRIGADO!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56948" y="427132"/>
            <a:ext cx="5859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“Quem não mede não gerencia, quem não gerencia não melhora”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Joseph </a:t>
            </a:r>
            <a:r>
              <a:rPr lang="pt-BR" sz="2800" b="1" dirty="0" err="1" smtClean="0">
                <a:solidFill>
                  <a:srgbClr val="002060"/>
                </a:solidFill>
                <a:latin typeface="-apple-system"/>
              </a:rPr>
              <a:t>Juran</a:t>
            </a: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7088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84131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Metodologia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579355" y="2863183"/>
            <a:ext cx="6622312" cy="511412"/>
            <a:chOff x="4590565" y="206058"/>
            <a:chExt cx="6622312" cy="511412"/>
          </a:xfrm>
        </p:grpSpPr>
        <p:sp>
          <p:nvSpPr>
            <p:cNvPr id="10" name="Retângulo 9"/>
            <p:cNvSpPr/>
            <p:nvPr/>
          </p:nvSpPr>
          <p:spPr>
            <a:xfrm>
              <a:off x="4590565" y="206058"/>
              <a:ext cx="1474364" cy="50795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smtClean="0"/>
                <a:t>BOM</a:t>
              </a:r>
              <a:endParaRPr lang="pt-BR" sz="2000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6297445" y="206058"/>
              <a:ext cx="1474364" cy="5079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smtClean="0">
                  <a:solidFill>
                    <a:srgbClr val="002060"/>
                  </a:solidFill>
                </a:rPr>
                <a:t>REGULAR</a:t>
              </a:r>
              <a:endParaRPr lang="pt-BR" sz="2000" dirty="0">
                <a:solidFill>
                  <a:srgbClr val="002060"/>
                </a:solidFill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8017979" y="206058"/>
              <a:ext cx="1474364" cy="50795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smtClean="0">
                  <a:solidFill>
                    <a:srgbClr val="002060"/>
                  </a:solidFill>
                </a:rPr>
                <a:t>RUIM</a:t>
              </a:r>
              <a:endParaRPr lang="pt-BR" sz="2000" dirty="0">
                <a:solidFill>
                  <a:srgbClr val="002060"/>
                </a:solidFill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9738513" y="209514"/>
              <a:ext cx="1474364" cy="5079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smtClean="0"/>
                <a:t>PÉSSIMO</a:t>
              </a:r>
              <a:endParaRPr lang="pt-BR" sz="2000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1318869" y="1175450"/>
            <a:ext cx="9554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O ICM é calculado a partir de levantamentos de campo, classificando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cada quilômetro de rodovia em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quatro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categorias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: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290364" y="3677334"/>
            <a:ext cx="9554730" cy="2928117"/>
            <a:chOff x="1290364" y="3677334"/>
            <a:chExt cx="9554730" cy="2928117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869" y="4050122"/>
              <a:ext cx="8813791" cy="2555329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1290364" y="3677334"/>
              <a:ext cx="95547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b="1" dirty="0" smtClean="0">
                  <a:solidFill>
                    <a:srgbClr val="002060"/>
                  </a:solidFill>
                  <a:latin typeface="-apple-system"/>
                </a:rPr>
                <a:t>Exemplo:</a:t>
              </a:r>
              <a:endParaRPr lang="pt-BR" b="1" dirty="0">
                <a:solidFill>
                  <a:srgbClr val="002060"/>
                </a:solidFill>
                <a:latin typeface="-apple-syste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8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10094620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Composição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por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quilômetro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32944" y="2664243"/>
            <a:ext cx="300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2060"/>
                </a:solidFill>
              </a:rPr>
              <a:t>Pavimentação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39105" y="1789097"/>
            <a:ext cx="16610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>
                <a:solidFill>
                  <a:srgbClr val="002060"/>
                </a:solidFill>
              </a:rPr>
              <a:t>70%</a:t>
            </a:r>
            <a:endParaRPr lang="pt-BR" sz="6600" b="1" dirty="0"/>
          </a:p>
        </p:txBody>
      </p:sp>
      <p:sp>
        <p:nvSpPr>
          <p:cNvPr id="5" name="Retângulo 4"/>
          <p:cNvSpPr/>
          <p:nvPr/>
        </p:nvSpPr>
        <p:spPr>
          <a:xfrm>
            <a:off x="896037" y="3734874"/>
            <a:ext cx="2873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rgbClr val="002060"/>
                </a:solidFill>
              </a:rPr>
              <a:t>Buracos</a:t>
            </a:r>
            <a:endParaRPr lang="pt-BR" sz="32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2060"/>
                </a:solidFill>
              </a:rPr>
              <a:t>Remendos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2060"/>
                </a:solidFill>
              </a:rPr>
              <a:t>Trincas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3052401" y="3918786"/>
            <a:ext cx="6059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50%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30%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20%</a:t>
            </a:r>
            <a:endParaRPr lang="pt-BR" sz="1600" dirty="0">
              <a:solidFill>
                <a:srgbClr val="00206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8482967" y="3039935"/>
            <a:ext cx="3086513" cy="1569660"/>
            <a:chOff x="8482967" y="3039935"/>
            <a:chExt cx="3086513" cy="1569660"/>
          </a:xfrm>
        </p:grpSpPr>
        <p:sp>
          <p:nvSpPr>
            <p:cNvPr id="20" name="Retângulo 19"/>
            <p:cNvSpPr/>
            <p:nvPr/>
          </p:nvSpPr>
          <p:spPr>
            <a:xfrm>
              <a:off x="8482967" y="3039935"/>
              <a:ext cx="798617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9600" b="1" dirty="0" smtClean="0">
                  <a:solidFill>
                    <a:srgbClr val="002060"/>
                  </a:solidFill>
                </a:rPr>
                <a:t>=</a:t>
              </a:r>
              <a:endParaRPr lang="pt-BR" sz="9600" b="1" dirty="0">
                <a:solidFill>
                  <a:srgbClr val="002060"/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9328161" y="3039935"/>
              <a:ext cx="224131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9600" b="1" dirty="0" smtClean="0">
                  <a:solidFill>
                    <a:srgbClr val="002060"/>
                  </a:solidFill>
                </a:rPr>
                <a:t>ICM</a:t>
              </a:r>
              <a:endParaRPr lang="pt-BR" sz="9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Seta para a direita 9"/>
          <p:cNvSpPr/>
          <p:nvPr/>
        </p:nvSpPr>
        <p:spPr>
          <a:xfrm rot="16200000">
            <a:off x="2020390" y="3313466"/>
            <a:ext cx="418011" cy="44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Grupo 11"/>
          <p:cNvGrpSpPr/>
          <p:nvPr/>
        </p:nvGrpSpPr>
        <p:grpSpPr>
          <a:xfrm>
            <a:off x="3920572" y="1767707"/>
            <a:ext cx="4705694" cy="3536827"/>
            <a:chOff x="3920572" y="1767707"/>
            <a:chExt cx="4705694" cy="3536827"/>
          </a:xfrm>
        </p:grpSpPr>
        <p:grpSp>
          <p:nvGrpSpPr>
            <p:cNvPr id="6" name="Grupo 5"/>
            <p:cNvGrpSpPr/>
            <p:nvPr/>
          </p:nvGrpSpPr>
          <p:grpSpPr>
            <a:xfrm>
              <a:off x="3920572" y="1767707"/>
              <a:ext cx="4705694" cy="3536827"/>
              <a:chOff x="3920572" y="1767707"/>
              <a:chExt cx="4705694" cy="3536827"/>
            </a:xfrm>
          </p:grpSpPr>
          <p:grpSp>
            <p:nvGrpSpPr>
              <p:cNvPr id="30" name="Grupo 29"/>
              <p:cNvGrpSpPr/>
              <p:nvPr/>
            </p:nvGrpSpPr>
            <p:grpSpPr>
              <a:xfrm>
                <a:off x="3920572" y="1767707"/>
                <a:ext cx="4705694" cy="3536827"/>
                <a:chOff x="3920572" y="1767707"/>
                <a:chExt cx="4705694" cy="3536827"/>
              </a:xfrm>
            </p:grpSpPr>
            <p:sp>
              <p:nvSpPr>
                <p:cNvPr id="3" name="Retângulo 2"/>
                <p:cNvSpPr/>
                <p:nvPr/>
              </p:nvSpPr>
              <p:spPr>
                <a:xfrm>
                  <a:off x="5021776" y="3734874"/>
                  <a:ext cx="2995748" cy="15696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pt-BR" sz="3200" dirty="0">
                      <a:solidFill>
                        <a:srgbClr val="002060"/>
                      </a:solidFill>
                    </a:rPr>
                    <a:t>Sinalização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pt-BR" sz="3200" dirty="0" smtClean="0">
                      <a:solidFill>
                        <a:srgbClr val="002060"/>
                      </a:solidFill>
                    </a:rPr>
                    <a:t>Roçada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pt-BR" sz="3200" dirty="0" smtClean="0">
                      <a:solidFill>
                        <a:srgbClr val="002060"/>
                      </a:solidFill>
                    </a:rPr>
                    <a:t>Drenagem</a:t>
                  </a:r>
                </a:p>
              </p:txBody>
            </p:sp>
            <p:sp>
              <p:nvSpPr>
                <p:cNvPr id="7" name="Retângulo 6"/>
                <p:cNvSpPr/>
                <p:nvPr/>
              </p:nvSpPr>
              <p:spPr>
                <a:xfrm>
                  <a:off x="5689134" y="1767707"/>
                  <a:ext cx="1661032" cy="1107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6600" b="1" dirty="0">
                      <a:solidFill>
                        <a:srgbClr val="002060"/>
                      </a:solidFill>
                    </a:rPr>
                    <a:t>30%</a:t>
                  </a:r>
                </a:p>
              </p:txBody>
            </p:sp>
            <p:sp>
              <p:nvSpPr>
                <p:cNvPr id="11" name="Retângulo 10"/>
                <p:cNvSpPr/>
                <p:nvPr/>
              </p:nvSpPr>
              <p:spPr>
                <a:xfrm>
                  <a:off x="4228345" y="2667925"/>
                  <a:ext cx="439792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3600" b="1" dirty="0" smtClean="0">
                      <a:solidFill>
                        <a:srgbClr val="002060"/>
                      </a:solidFill>
                    </a:rPr>
                    <a:t>Conservação Geral </a:t>
                  </a:r>
                </a:p>
              </p:txBody>
            </p:sp>
            <p:sp>
              <p:nvSpPr>
                <p:cNvPr id="14" name="Retângulo 13"/>
                <p:cNvSpPr/>
                <p:nvPr/>
              </p:nvSpPr>
              <p:spPr>
                <a:xfrm>
                  <a:off x="3920572" y="3052548"/>
                  <a:ext cx="798617" cy="1569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9600" b="1" dirty="0" smtClean="0">
                      <a:solidFill>
                        <a:srgbClr val="002060"/>
                      </a:solidFill>
                    </a:rPr>
                    <a:t>+</a:t>
                  </a:r>
                  <a:endParaRPr lang="pt-BR" sz="9600" b="1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3" name="Retângulo 32"/>
              <p:cNvSpPr/>
              <p:nvPr/>
            </p:nvSpPr>
            <p:spPr>
              <a:xfrm>
                <a:off x="7350166" y="3854125"/>
                <a:ext cx="60598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600" dirty="0" smtClean="0">
                    <a:solidFill>
                      <a:srgbClr val="002060"/>
                    </a:solidFill>
                  </a:rPr>
                  <a:t>50%</a:t>
                </a:r>
              </a:p>
              <a:p>
                <a:endParaRPr lang="pt-BR" sz="1600" dirty="0" smtClean="0">
                  <a:solidFill>
                    <a:srgbClr val="002060"/>
                  </a:solidFill>
                </a:endParaRPr>
              </a:p>
              <a:p>
                <a:r>
                  <a:rPr lang="pt-BR" sz="1600" dirty="0" smtClean="0">
                    <a:solidFill>
                      <a:srgbClr val="002060"/>
                    </a:solidFill>
                  </a:rPr>
                  <a:t>30%</a:t>
                </a:r>
              </a:p>
              <a:p>
                <a:endParaRPr lang="pt-BR" sz="1600" dirty="0" smtClean="0">
                  <a:solidFill>
                    <a:srgbClr val="002060"/>
                  </a:solidFill>
                </a:endParaRPr>
              </a:p>
              <a:p>
                <a:r>
                  <a:rPr lang="pt-BR" sz="1600" dirty="0" smtClean="0">
                    <a:solidFill>
                      <a:srgbClr val="002060"/>
                    </a:solidFill>
                  </a:rPr>
                  <a:t>20%</a:t>
                </a:r>
                <a:endParaRPr lang="pt-BR" sz="16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4" name="Seta para a direita 33"/>
            <p:cNvSpPr/>
            <p:nvPr/>
          </p:nvSpPr>
          <p:spPr>
            <a:xfrm rot="16200000">
              <a:off x="6233622" y="3280789"/>
              <a:ext cx="418011" cy="4490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087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38312"/>
              </p:ext>
            </p:extLst>
          </p:nvPr>
        </p:nvGraphicFramePr>
        <p:xfrm>
          <a:off x="1526544" y="150201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Patologia por km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Baixo: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0,25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Médio: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0,50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Alto: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</a:t>
                      </a:r>
                      <a:r>
                        <a:rPr lang="pt-BR" baseline="0" dirty="0" smtClean="0"/>
                        <a:t> 1,00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Buraco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até 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 3 a 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que 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Remendo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até 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 3 a 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que 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Trincamento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até</a:t>
                      </a:r>
                      <a:r>
                        <a:rPr lang="pt-BR" baseline="0" dirty="0" smtClean="0"/>
                        <a:t> 10%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 10%</a:t>
                      </a:r>
                      <a:r>
                        <a:rPr lang="pt-BR" baseline="0" dirty="0" smtClean="0"/>
                        <a:t> a 50%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que 50%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 rot="16200000">
            <a:off x="-220805" y="1391591"/>
            <a:ext cx="3000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Pavimentação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698430"/>
              </p:ext>
            </p:extLst>
          </p:nvPr>
        </p:nvGraphicFramePr>
        <p:xfrm>
          <a:off x="1526544" y="3325744"/>
          <a:ext cx="8128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0">
                <a:tc>
                  <a:txBody>
                    <a:bodyPr/>
                    <a:lstStyle/>
                    <a:p>
                      <a:r>
                        <a:rPr lang="pt-BR" dirty="0" smtClean="0"/>
                        <a:t>Patologia por km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Bom: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0,25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Regular: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</a:t>
                      </a:r>
                      <a:r>
                        <a:rPr lang="pt-BR" baseline="0" dirty="0" smtClean="0"/>
                        <a:t> 0,50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Ruim: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Nota 1,00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Sinalização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Visíveis e em boas condições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Parcialmente faltantes e desgastados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Faltantes e desgastados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Drenagem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Íntegros e caiados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Quebras localizadas e sem caiação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Quebrados ou ausentes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Roçada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Vegetação rasteira com altura máxima de 30 cm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Alta, que afeta a visibilidade da sinalização vertical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 rot="16200000">
            <a:off x="-192134" y="3859248"/>
            <a:ext cx="3000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Conservação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9146" y="309387"/>
            <a:ext cx="9994137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Composição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por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quilômetro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830456" y="2887717"/>
            <a:ext cx="215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</a:rPr>
              <a:t>Quanto melhor é o trecho, menor é nota recebida</a:t>
            </a:r>
            <a:endParaRPr lang="pt-B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476457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Composição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ICM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por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 Ligh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 Light"/>
              </a:rPr>
              <a:t>quilômetro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36846" y="1789097"/>
            <a:ext cx="3000017" cy="3515437"/>
            <a:chOff x="815526" y="1789097"/>
            <a:chExt cx="3000017" cy="3515437"/>
          </a:xfrm>
        </p:grpSpPr>
        <p:sp>
          <p:nvSpPr>
            <p:cNvPr id="9" name="Retângulo 8"/>
            <p:cNvSpPr/>
            <p:nvPr/>
          </p:nvSpPr>
          <p:spPr>
            <a:xfrm>
              <a:off x="815526" y="2664243"/>
              <a:ext cx="300001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rgbClr val="002060"/>
                  </a:solidFill>
                </a:rPr>
                <a:t>Pavimentação</a:t>
              </a:r>
            </a:p>
          </p:txBody>
        </p:sp>
        <p:sp>
          <p:nvSpPr>
            <p:cNvPr id="4" name="Retângulo 3"/>
            <p:cNvSpPr/>
            <p:nvPr/>
          </p:nvSpPr>
          <p:spPr>
            <a:xfrm>
              <a:off x="1521687" y="1789097"/>
              <a:ext cx="166103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b="1" dirty="0">
                  <a:solidFill>
                    <a:srgbClr val="002060"/>
                  </a:solidFill>
                </a:rPr>
                <a:t>70%</a:t>
              </a:r>
              <a:endParaRPr lang="pt-BR" sz="6600" b="1" dirty="0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878619" y="3734874"/>
              <a:ext cx="287382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 smtClean="0">
                  <a:solidFill>
                    <a:srgbClr val="002060"/>
                  </a:solidFill>
                </a:rPr>
                <a:t>Buracos</a:t>
              </a:r>
              <a:endParaRPr lang="pt-BR" sz="3200" dirty="0">
                <a:solidFill>
                  <a:srgbClr val="00206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>
                  <a:solidFill>
                    <a:srgbClr val="002060"/>
                  </a:solidFill>
                </a:rPr>
                <a:t>Remendos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>
                  <a:solidFill>
                    <a:srgbClr val="002060"/>
                  </a:solidFill>
                </a:rPr>
                <a:t>Trincas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389347" y="1767707"/>
            <a:ext cx="4291613" cy="3536827"/>
            <a:chOff x="3920572" y="1767707"/>
            <a:chExt cx="4705694" cy="3536827"/>
          </a:xfrm>
        </p:grpSpPr>
        <p:sp>
          <p:nvSpPr>
            <p:cNvPr id="3" name="Retângulo 2"/>
            <p:cNvSpPr/>
            <p:nvPr/>
          </p:nvSpPr>
          <p:spPr>
            <a:xfrm>
              <a:off x="4766938" y="3734874"/>
              <a:ext cx="299574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>
                  <a:solidFill>
                    <a:srgbClr val="002060"/>
                  </a:solidFill>
                </a:rPr>
                <a:t>Sinalização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 smtClean="0">
                  <a:solidFill>
                    <a:srgbClr val="002060"/>
                  </a:solidFill>
                </a:rPr>
                <a:t>Roçada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3200" dirty="0" smtClean="0">
                  <a:solidFill>
                    <a:srgbClr val="002060"/>
                  </a:solidFill>
                </a:rPr>
                <a:t>Drenagem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5689134" y="1767707"/>
              <a:ext cx="166103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b="1" dirty="0">
                  <a:solidFill>
                    <a:srgbClr val="002060"/>
                  </a:solidFill>
                </a:rPr>
                <a:t>30%</a:t>
              </a: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4228345" y="2667925"/>
              <a:ext cx="43979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rgbClr val="002060"/>
                  </a:solidFill>
                </a:rPr>
                <a:t>Conservação Geral 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3920572" y="3052548"/>
              <a:ext cx="798617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9600" b="1" dirty="0" smtClean="0">
                  <a:solidFill>
                    <a:srgbClr val="002060"/>
                  </a:solidFill>
                </a:rPr>
                <a:t>+</a:t>
              </a:r>
              <a:endParaRPr lang="pt-BR" sz="9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Retângulo 23"/>
          <p:cNvSpPr/>
          <p:nvPr/>
        </p:nvSpPr>
        <p:spPr>
          <a:xfrm>
            <a:off x="8160277" y="2310764"/>
            <a:ext cx="1968138" cy="7206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BOM</a:t>
            </a:r>
            <a:endParaRPr lang="pt-BR" sz="3600" dirty="0"/>
          </a:p>
        </p:txBody>
      </p:sp>
      <p:sp>
        <p:nvSpPr>
          <p:cNvPr id="25" name="Retângulo 24"/>
          <p:cNvSpPr/>
          <p:nvPr/>
        </p:nvSpPr>
        <p:spPr>
          <a:xfrm>
            <a:off x="8165323" y="3101115"/>
            <a:ext cx="1968138" cy="720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srgbClr val="002060"/>
                </a:solidFill>
              </a:rPr>
              <a:t>REGULAR</a:t>
            </a:r>
            <a:endParaRPr lang="pt-BR" sz="3600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168986" y="3886455"/>
            <a:ext cx="1968138" cy="7206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srgbClr val="002060"/>
                </a:solidFill>
              </a:rPr>
              <a:t>RUIM</a:t>
            </a:r>
            <a:endParaRPr lang="pt-BR" sz="3600" dirty="0">
              <a:solidFill>
                <a:srgbClr val="00206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8174032" y="4676806"/>
            <a:ext cx="1968138" cy="7206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PÉSSIMO</a:t>
            </a:r>
            <a:endParaRPr lang="pt-BR" sz="3600" dirty="0"/>
          </a:p>
        </p:txBody>
      </p:sp>
      <p:sp>
        <p:nvSpPr>
          <p:cNvPr id="28" name="Retângulo 27"/>
          <p:cNvSpPr/>
          <p:nvPr/>
        </p:nvSpPr>
        <p:spPr>
          <a:xfrm>
            <a:off x="7425669" y="3069295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600" b="1" dirty="0" smtClean="0">
                <a:solidFill>
                  <a:srgbClr val="002060"/>
                </a:solidFill>
              </a:rPr>
              <a:t>=</a:t>
            </a:r>
            <a:endParaRPr lang="pt-BR" sz="9600" b="1" dirty="0">
              <a:solidFill>
                <a:srgbClr val="002060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791141" y="3918786"/>
            <a:ext cx="6059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50%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30%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20%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6514141" y="3854125"/>
            <a:ext cx="6059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50%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30%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20%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350475" y="2525743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ICM &lt; 30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137124" y="3261848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30 ≤ ICM &lt; 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137124" y="4018468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50 ≤ ICM &lt; 70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0438488" y="4775088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ICM ≥ 70</a:t>
            </a:r>
          </a:p>
        </p:txBody>
      </p:sp>
    </p:spTree>
    <p:extLst>
      <p:ext uri="{BB962C8B-B14F-4D97-AF65-F5344CB8AC3E}">
        <p14:creationId xmlns:p14="http://schemas.microsoft.com/office/powerpoint/2010/main" val="275917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8" grpId="0"/>
      <p:bldP spid="10" grpId="0"/>
      <p:bldP spid="1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7" y="309387"/>
            <a:ext cx="8413196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Resultados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e </a:t>
            </a:r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impacto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 ICM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9147" y="1321824"/>
            <a:ext cx="64711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Melhoria Contínua: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Apresentação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do histórico de intervenções</a:t>
            </a:r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Identificação de Prioridades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: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identificar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trechos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críticos</a:t>
            </a:r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endParaRPr lang="pt-BR" sz="2000" dirty="0" smtClean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 smtClean="0">
                <a:solidFill>
                  <a:srgbClr val="002060"/>
                </a:solidFill>
                <a:latin typeface="-apple-system"/>
              </a:rPr>
              <a:t>Alocação </a:t>
            </a:r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de Recursos: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 Otimização na distribuição de </a:t>
            </a:r>
            <a:r>
              <a:rPr lang="pt-BR" sz="2000" dirty="0" smtClean="0">
                <a:solidFill>
                  <a:srgbClr val="002060"/>
                </a:solidFill>
                <a:latin typeface="-apple-system"/>
              </a:rPr>
              <a:t>recursos</a:t>
            </a:r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endParaRPr lang="pt-BR" sz="2000" dirty="0" smtClean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Segurança nas Rodovias: 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Redução de acidentes e melhoria na segurança dos usuários com identificação de gargalos</a:t>
            </a:r>
          </a:p>
          <a:p>
            <a:pPr algn="just"/>
            <a:endParaRPr lang="pt-BR" sz="2000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-apple-system"/>
              </a:rPr>
              <a:t>Transparência e Prestação de Contas</a:t>
            </a:r>
            <a:r>
              <a:rPr lang="pt-BR" sz="2000" dirty="0">
                <a:solidFill>
                  <a:srgbClr val="002060"/>
                </a:solidFill>
                <a:latin typeface="-apple-system"/>
              </a:rPr>
              <a:t>: O ICM torna o processo de tomada de decisão mais transparente e responsável.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45F9157-6FE3-B3F3-DBEE-E54CF2AD8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8601"/>
          <a:stretch/>
        </p:blipFill>
        <p:spPr>
          <a:xfrm>
            <a:off x="8421189" y="1243446"/>
            <a:ext cx="2995748" cy="488989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005008" y="5403957"/>
            <a:ext cx="1968138" cy="7206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BOM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4991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22457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Coleta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de dados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25190" y="981208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/>
            </a:r>
            <a:br>
              <a:rPr lang="pt-BR" sz="2800" b="1" dirty="0">
                <a:solidFill>
                  <a:srgbClr val="002060"/>
                </a:solidFill>
                <a:latin typeface="-apple-system"/>
              </a:rPr>
            </a:b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4399" y="1233757"/>
            <a:ext cx="10772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Levantamento de campo através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da filmagem da rodovia com câmeras de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ação com GPS</a:t>
            </a: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2844193"/>
            <a:ext cx="5511853" cy="23286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t="13423" b="5497"/>
          <a:stretch/>
        </p:blipFill>
        <p:spPr>
          <a:xfrm>
            <a:off x="5944898" y="2159726"/>
            <a:ext cx="5829090" cy="36837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047284" y="6167552"/>
            <a:ext cx="51126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Veículo de Levantamento de Campo. Fonte: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Lab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pt-BR" sz="1400" dirty="0" err="1" smtClean="0">
                <a:solidFill>
                  <a:srgbClr val="002060"/>
                </a:solidFill>
                <a:latin typeface="-apple-system"/>
              </a:rPr>
              <a:t>Trans</a:t>
            </a:r>
            <a:r>
              <a:rPr lang="pt-BR" sz="1400" dirty="0" smtClean="0">
                <a:solidFill>
                  <a:srgbClr val="002060"/>
                </a:solidFill>
                <a:latin typeface="-apple-system"/>
              </a:rPr>
              <a:t>/UFSC</a:t>
            </a:r>
            <a:endParaRPr lang="pt-BR" sz="2400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351304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146" y="309387"/>
            <a:ext cx="10224579" cy="84697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 smtClean="0">
                <a:solidFill>
                  <a:srgbClr val="002060"/>
                </a:solidFill>
                <a:latin typeface="Calibri"/>
                <a:cs typeface="Calibri Light"/>
              </a:rPr>
              <a:t>Processamento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  <a:cs typeface="Calibri Light"/>
              </a:rPr>
              <a:t> dos dados</a:t>
            </a:r>
            <a:endParaRPr lang="en-US" sz="4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25190" y="981208"/>
            <a:ext cx="8464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pt-BR" sz="2800" b="1" dirty="0">
                <a:solidFill>
                  <a:srgbClr val="002060"/>
                </a:solidFill>
                <a:latin typeface="-apple-system"/>
              </a:rPr>
              <a:t/>
            </a:r>
            <a:br>
              <a:rPr lang="pt-BR" sz="2800" b="1" dirty="0">
                <a:solidFill>
                  <a:srgbClr val="002060"/>
                </a:solidFill>
                <a:latin typeface="-apple-system"/>
              </a:rPr>
            </a:b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9693" y="1156361"/>
            <a:ext cx="105032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Software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 DNIT-ICM, desenvolvido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pelo </a:t>
            </a:r>
            <a:r>
              <a:rPr lang="pt-BR" sz="2800" b="1" dirty="0" err="1">
                <a:solidFill>
                  <a:srgbClr val="002060"/>
                </a:solidFill>
                <a:latin typeface="-apple-system"/>
              </a:rPr>
              <a:t>Labtrans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 da Universidade Federal de Santa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Catarina que automatiza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a detecção dos elementos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do </a:t>
            </a:r>
            <a:r>
              <a:rPr lang="pt-BR" sz="2800" b="1" dirty="0">
                <a:solidFill>
                  <a:srgbClr val="002060"/>
                </a:solidFill>
                <a:latin typeface="-apple-system"/>
              </a:rPr>
              <a:t>ICM nos </a:t>
            </a:r>
            <a:r>
              <a:rPr lang="pt-BR" sz="2800" b="1" dirty="0" smtClean="0">
                <a:solidFill>
                  <a:srgbClr val="002060"/>
                </a:solidFill>
                <a:latin typeface="-apple-system"/>
              </a:rPr>
              <a:t>vídeos</a:t>
            </a:r>
            <a:endParaRPr lang="pt-BR" sz="2800" b="1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90" y="2452579"/>
            <a:ext cx="7522813" cy="37061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883080" y="6245077"/>
            <a:ext cx="4198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https://icmweb-hom.labtrans.ufsc.br/login</a:t>
            </a:r>
          </a:p>
        </p:txBody>
      </p:sp>
    </p:spTree>
    <p:extLst>
      <p:ext uri="{BB962C8B-B14F-4D97-AF65-F5344CB8AC3E}">
        <p14:creationId xmlns:p14="http://schemas.microsoft.com/office/powerpoint/2010/main" val="2813892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16024</TotalTime>
  <Words>664</Words>
  <Application>Microsoft Office PowerPoint</Application>
  <PresentationFormat>Widescreen</PresentationFormat>
  <Paragraphs>175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-apple-system</vt:lpstr>
      <vt:lpstr>Arial</vt:lpstr>
      <vt:lpstr>Calibri</vt:lpstr>
      <vt:lpstr>Calibri Light</vt:lpstr>
      <vt:lpstr>office theme</vt:lpstr>
      <vt:lpstr>Apresentação do PowerPoint</vt:lpstr>
      <vt:lpstr>Conceito e aplicação </vt:lpstr>
      <vt:lpstr>Metodologia do ICM</vt:lpstr>
      <vt:lpstr>Composição do ICM por quilômetro</vt:lpstr>
      <vt:lpstr>Apresentação do PowerPoint</vt:lpstr>
      <vt:lpstr>Composição do ICM por quilômetro</vt:lpstr>
      <vt:lpstr>Resultados e impacto do ICM</vt:lpstr>
      <vt:lpstr>Coleta de dados</vt:lpstr>
      <vt:lpstr>Processamento dos dados</vt:lpstr>
      <vt:lpstr>Pós-processamento dos dados</vt:lpstr>
      <vt:lpstr>Apresentação do PowerPoint</vt:lpstr>
      <vt:lpstr>Apresentação do PowerPoint</vt:lpstr>
      <vt:lpstr>Resultado em forma de planilha</vt:lpstr>
      <vt:lpstr>Resultado em forma de diagrama</vt:lpstr>
      <vt:lpstr>Resultado em forma de mapa</vt:lpstr>
      <vt:lpstr>Resultado geral do ICM em Minas Gerais</vt:lpstr>
      <vt:lpstr>Evolução do ICM em Minas Gerais</vt:lpstr>
      <vt:lpstr>Relação entre o ICM e a prevenção de acidentes</vt:lpstr>
      <vt:lpstr>Ações do DNIT para melhorar o ICM</vt:lpstr>
      <vt:lpstr>Ações do DNIT para melhorar o ICM</vt:lpstr>
      <vt:lpstr>Ações do DNIT para melhorar o ICM</vt:lpstr>
      <vt:lpstr>Ações do DNIT para melhorar o ICM</vt:lpstr>
      <vt:lpstr>Ações do DNIT para melhorar o ICM</vt:lpstr>
      <vt:lpstr>Ações do DNIT para melhorar o ICM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Silvana Ferreira Guimaraes</dc:creator>
  <cp:lastModifiedBy>DnitMG</cp:lastModifiedBy>
  <cp:revision>245</cp:revision>
  <dcterms:created xsi:type="dcterms:W3CDTF">2012-07-30T23:50:35Z</dcterms:created>
  <dcterms:modified xsi:type="dcterms:W3CDTF">2024-06-20T10:48:36Z</dcterms:modified>
</cp:coreProperties>
</file>